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 id="2147483719" r:id="rId2"/>
    <p:sldMasterId id="2147483720" r:id="rId3"/>
    <p:sldMasterId id="2147483721" r:id="rId4"/>
    <p:sldMasterId id="2147483722" r:id="rId5"/>
  </p:sldMasterIdLst>
  <p:notesMasterIdLst>
    <p:notesMasterId r:id="rId48"/>
  </p:notesMasterIdLst>
  <p:sldIdLst>
    <p:sldId id="307" r:id="rId6"/>
    <p:sldId id="257" r:id="rId7"/>
    <p:sldId id="258" r:id="rId8"/>
    <p:sldId id="259" r:id="rId9"/>
    <p:sldId id="260" r:id="rId10"/>
    <p:sldId id="261" r:id="rId11"/>
    <p:sldId id="262" r:id="rId12"/>
    <p:sldId id="308" r:id="rId13"/>
    <p:sldId id="309" r:id="rId14"/>
    <p:sldId id="265" r:id="rId15"/>
    <p:sldId id="266" r:id="rId16"/>
    <p:sldId id="267" r:id="rId17"/>
    <p:sldId id="268" r:id="rId18"/>
    <p:sldId id="269" r:id="rId19"/>
    <p:sldId id="311" r:id="rId20"/>
    <p:sldId id="310" r:id="rId21"/>
    <p:sldId id="280" r:id="rId22"/>
    <p:sldId id="306" r:id="rId23"/>
    <p:sldId id="314" r:id="rId24"/>
    <p:sldId id="290" r:id="rId25"/>
    <p:sldId id="291" r:id="rId26"/>
    <p:sldId id="270" r:id="rId27"/>
    <p:sldId id="271" r:id="rId28"/>
    <p:sldId id="272" r:id="rId29"/>
    <p:sldId id="273" r:id="rId30"/>
    <p:sldId id="274" r:id="rId31"/>
    <p:sldId id="275" r:id="rId32"/>
    <p:sldId id="276" r:id="rId33"/>
    <p:sldId id="277" r:id="rId34"/>
    <p:sldId id="278" r:id="rId35"/>
    <p:sldId id="281" r:id="rId36"/>
    <p:sldId id="287" r:id="rId37"/>
    <p:sldId id="288" r:id="rId38"/>
    <p:sldId id="289" r:id="rId39"/>
    <p:sldId id="298" r:id="rId40"/>
    <p:sldId id="299" r:id="rId41"/>
    <p:sldId id="312" r:id="rId42"/>
    <p:sldId id="301" r:id="rId43"/>
    <p:sldId id="313" r:id="rId44"/>
    <p:sldId id="302" r:id="rId45"/>
    <p:sldId id="303" r:id="rId46"/>
    <p:sldId id="305"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Georgia" panose="02040502050405020303" pitchFamily="18" charset="0"/>
      <p:regular r:id="rId53"/>
      <p:bold r:id="rId54"/>
      <p:italic r:id="rId55"/>
      <p:boldItalic r:id="rId56"/>
    </p:embeddedFont>
    <p:embeddedFont>
      <p:font typeface="Proxima Nova" panose="020B0604020202020204" charset="0"/>
      <p:regular r:id="rId57"/>
      <p:bold r:id="rId58"/>
      <p:italic r:id="rId59"/>
      <p:boldItalic r:id="rId60"/>
    </p:embeddedFont>
    <p:embeddedFont>
      <p:font typeface="Proxima Nova Extrabold" panose="020B0604020202020204" charset="0"/>
      <p:bold r:id="rId61"/>
    </p:embeddedFont>
    <p:embeddedFont>
      <p:font typeface="Proxima Nova Semibold" panose="020B0604020202020204" charset="0"/>
      <p:regular r:id="rId62"/>
      <p:bold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Geamanu (BE)" initials="MG(" lastIdx="2" clrIdx="0">
    <p:extLst>
      <p:ext uri="{19B8F6BF-5375-455C-9EA6-DF929625EA0E}">
        <p15:presenceInfo xmlns:p15="http://schemas.microsoft.com/office/powerpoint/2012/main" userId="S::michael.geamanu@pwc.com::9dfdc06e-fccc-4edb-905f-f102aaecc9bf" providerId="AD"/>
      </p:ext>
    </p:extLst>
  </p:cmAuthor>
  <p:cmAuthor id="2" name="Michael Geamanu (B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512F37-0EFB-4C82-B26B-891545CD02E4}">
  <a:tblStyle styleId="{E5512F37-0EFB-4C82-B26B-891545CD02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1892" autoAdjust="0"/>
  </p:normalViewPr>
  <p:slideViewPr>
    <p:cSldViewPr snapToGrid="0">
      <p:cViewPr varScale="1">
        <p:scale>
          <a:sx n="133" d="100"/>
          <a:sy n="133" d="100"/>
        </p:scale>
        <p:origin x="1068"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Master" Target="slideMasters/slideMaster5.xml"/><Relationship Id="rId61" Type="http://schemas.openxmlformats.org/officeDocument/2006/relationships/font" Target="fonts/font1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font" Target="fonts/font3.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2.xml"/><Relationship Id="rId7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8-16T12:59:09.813" idx="1">
    <p:pos x="3221" y="1536"/>
    <p:text>Add link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52c04565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d52c04565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endParaRPr i="1"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d576cc5dc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d576cc5dc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d576cc5dc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d576cc5dc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576cc5dc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d576cc5dc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d52c04565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d52c04565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cda0c707f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gcda0c707f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9642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587" name="Google Shape;58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874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d09615a22b_0_17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754" name="Google Shape;754;gd09615a22b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734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d09615a22b_0_17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754" name="Google Shape;754;gd09615a22b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19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d09615a22b_0_17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754" name="Google Shape;754;gd09615a22b_0_1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813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6de3d6fc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d6de3d6fc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d09615a22b_0_1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d09615a22b_0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651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d09615a22b_0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d09615a22b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441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d576cc5dcd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32" name="Google Shape;632;gd576cc5dc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d576cc5dc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d576cc5dcd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576cc5dcd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d576cc5dcd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d576cc5dcd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d576cc5dcd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d576cc5dcd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d576cc5dcd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d576cc5dcd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d576cc5dcd_0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d576cc5dcd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gd576cc5dcd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576cc5dcd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d576cc5dcd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d09615a2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0" name="Google Shape;440;gd09615a2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cda0c707f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1" name="Google Shape;741;gcda0c707f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7a414363e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g7a414363e8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d52c045655_0_1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d52c045655_0_1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d24d1a904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1066" name="Google Shape;1066;gd24d1a904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cda0c707fa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rgbClr val="373636"/>
              </a:solidFill>
            </a:endParaRPr>
          </a:p>
        </p:txBody>
      </p:sp>
      <p:sp>
        <p:nvSpPr>
          <p:cNvPr id="1102" name="Google Shape;1102;gcda0c707fa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d09615a22b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1217" name="Google Shape;1217;gd09615a22b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d52c045655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3" name="Google Shape;1223;gd52c045655_0_1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640" name="Google Shape;64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d09615a22b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9" name="Google Shape;1239;gd09615a22b_0_1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56" name="Google Shape;65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d09615a2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59" name="Google Shape;459;gd09615a22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
        <p:nvSpPr>
          <p:cNvPr id="688" name="Google Shape;688;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e6ff35a887_1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
        <p:nvSpPr>
          <p:cNvPr id="700" name="Google Shape;700;ge6ff35a88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d09615a22b_0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1318" name="Google Shape;1318;gd09615a22b_0_1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c84f9eef5e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65" name="Google Shape;465;gc84f9eef5e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d09615a22b_0_1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rgbClr val="373636"/>
              </a:solidFill>
            </a:endParaRPr>
          </a:p>
        </p:txBody>
      </p:sp>
      <p:sp>
        <p:nvSpPr>
          <p:cNvPr id="489" name="Google Shape;489;gd09615a22b_0_1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09615a22b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99" name="Google Shape;499;gd09615a22b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6ff35a887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e6ff35a887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373636"/>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6" name="Google Shape;16;p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 name="Google Shape;18;p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 name="Google Shape;19;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 name="Google Shape;69;p1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2" name="Google Shape;72;p1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73" name="Google Shape;73;p1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76" name="Google Shape;76;p1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 name="Google Shape;77;p1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1800"/>
              <a:buNone/>
              <a:defRPr sz="1800" b="0">
                <a:solidFill>
                  <a:schemeClr val="dk1"/>
                </a:solidFill>
              </a:defRPr>
            </a:lvl1pPr>
            <a:lvl2pPr lvl="1" algn="l" rtl="0">
              <a:lnSpc>
                <a:spcPct val="85000"/>
              </a:lnSpc>
              <a:spcBef>
                <a:spcPts val="0"/>
              </a:spcBef>
              <a:spcAft>
                <a:spcPts val="0"/>
              </a:spcAft>
              <a:buClr>
                <a:schemeClr val="dk1"/>
              </a:buClr>
              <a:buSzPts val="1800"/>
              <a:buNone/>
              <a:defRPr sz="1800"/>
            </a:lvl2pPr>
            <a:lvl3pPr lvl="2" algn="l" rtl="0">
              <a:lnSpc>
                <a:spcPct val="85000"/>
              </a:lnSpc>
              <a:spcBef>
                <a:spcPts val="0"/>
              </a:spcBef>
              <a:spcAft>
                <a:spcPts val="0"/>
              </a:spcAft>
              <a:buClr>
                <a:schemeClr val="dk1"/>
              </a:buClr>
              <a:buSzPts val="1800"/>
              <a:buNone/>
              <a:defRPr sz="1800"/>
            </a:lvl3pPr>
            <a:lvl4pPr lvl="3" algn="l" rtl="0">
              <a:lnSpc>
                <a:spcPct val="85000"/>
              </a:lnSpc>
              <a:spcBef>
                <a:spcPts val="0"/>
              </a:spcBef>
              <a:spcAft>
                <a:spcPts val="0"/>
              </a:spcAft>
              <a:buClr>
                <a:schemeClr val="dk1"/>
              </a:buClr>
              <a:buSzPts val="1800"/>
              <a:buNone/>
              <a:defRPr sz="1800"/>
            </a:lvl4pPr>
            <a:lvl5pPr lvl="4" algn="l" rtl="0">
              <a:lnSpc>
                <a:spcPct val="85000"/>
              </a:lnSpc>
              <a:spcBef>
                <a:spcPts val="0"/>
              </a:spcBef>
              <a:spcAft>
                <a:spcPts val="0"/>
              </a:spcAft>
              <a:buClr>
                <a:schemeClr val="dk1"/>
              </a:buClr>
              <a:buSzPts val="1800"/>
              <a:buNone/>
              <a:defRPr sz="1800"/>
            </a:lvl5pPr>
            <a:lvl6pPr lvl="5" algn="l" rtl="0">
              <a:lnSpc>
                <a:spcPct val="85000"/>
              </a:lnSpc>
              <a:spcBef>
                <a:spcPts val="0"/>
              </a:spcBef>
              <a:spcAft>
                <a:spcPts val="0"/>
              </a:spcAft>
              <a:buClr>
                <a:schemeClr val="dk1"/>
              </a:buClr>
              <a:buSzPts val="1800"/>
              <a:buNone/>
              <a:defRPr sz="1800"/>
            </a:lvl6pPr>
            <a:lvl7pPr lvl="6" algn="l" rtl="0">
              <a:lnSpc>
                <a:spcPct val="85000"/>
              </a:lnSpc>
              <a:spcBef>
                <a:spcPts val="0"/>
              </a:spcBef>
              <a:spcAft>
                <a:spcPts val="0"/>
              </a:spcAft>
              <a:buClr>
                <a:schemeClr val="dk1"/>
              </a:buClr>
              <a:buSzPts val="1800"/>
              <a:buNone/>
              <a:defRPr sz="1800"/>
            </a:lvl7pPr>
            <a:lvl8pPr lvl="7" algn="l" rtl="0">
              <a:lnSpc>
                <a:spcPct val="85000"/>
              </a:lnSpc>
              <a:spcBef>
                <a:spcPts val="0"/>
              </a:spcBef>
              <a:spcAft>
                <a:spcPts val="0"/>
              </a:spcAft>
              <a:buClr>
                <a:schemeClr val="dk1"/>
              </a:buClr>
              <a:buSzPts val="1800"/>
              <a:buNone/>
              <a:defRPr sz="1800"/>
            </a:lvl8pPr>
            <a:lvl9pPr lvl="8" algn="l" rtl="0">
              <a:lnSpc>
                <a:spcPct val="85000"/>
              </a:lnSpc>
              <a:spcBef>
                <a:spcPts val="0"/>
              </a:spcBef>
              <a:spcAft>
                <a:spcPts val="0"/>
              </a:spcAft>
              <a:buClr>
                <a:schemeClr val="dk1"/>
              </a:buClr>
              <a:buSzPts val="1800"/>
              <a:buNone/>
              <a:defRPr sz="1800"/>
            </a:lvl9pPr>
          </a:lstStyle>
          <a:p>
            <a:endParaRPr/>
          </a:p>
        </p:txBody>
      </p:sp>
      <p:sp>
        <p:nvSpPr>
          <p:cNvPr id="81" name="Google Shape;81;p1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Clr>
                <a:schemeClr val="accent1"/>
              </a:buClr>
              <a:buSzPts val="1400"/>
              <a:buChar char="•"/>
              <a:defRPr/>
            </a:lvl1pPr>
            <a:lvl2pPr marL="914400" lvl="1" indent="-317500" algn="l" rtl="0">
              <a:lnSpc>
                <a:spcPct val="100000"/>
              </a:lnSpc>
              <a:spcBef>
                <a:spcPts val="900"/>
              </a:spcBef>
              <a:spcAft>
                <a:spcPts val="0"/>
              </a:spcAft>
              <a:buClr>
                <a:schemeClr val="dk1"/>
              </a:buClr>
              <a:buSzPts val="1400"/>
              <a:buChar char="•"/>
              <a:defRPr/>
            </a:lvl2pPr>
            <a:lvl3pPr marL="1371600" lvl="2" indent="-317500" algn="l" rtl="0">
              <a:lnSpc>
                <a:spcPct val="100000"/>
              </a:lnSpc>
              <a:spcBef>
                <a:spcPts val="5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04800" algn="l" rtl="0">
              <a:lnSpc>
                <a:spcPct val="100000"/>
              </a:lnSpc>
              <a:spcBef>
                <a:spcPts val="500"/>
              </a:spcBef>
              <a:spcAft>
                <a:spcPts val="0"/>
              </a:spcAft>
              <a:buClr>
                <a:schemeClr val="dk1"/>
              </a:buClr>
              <a:buSzPts val="1200"/>
              <a:buChar char="•"/>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500"/>
              </a:spcBef>
              <a:spcAft>
                <a:spcPts val="0"/>
              </a:spcAft>
              <a:buClr>
                <a:schemeClr val="dk1"/>
              </a:buClr>
              <a:buSzPts val="1400"/>
              <a:buChar char="•"/>
              <a:defRPr/>
            </a:lvl7pPr>
            <a:lvl8pPr marL="3657600" lvl="7" indent="-317500" algn="l" rtl="0">
              <a:lnSpc>
                <a:spcPct val="100000"/>
              </a:lnSpc>
              <a:spcBef>
                <a:spcPts val="500"/>
              </a:spcBef>
              <a:spcAft>
                <a:spcPts val="0"/>
              </a:spcAft>
              <a:buClr>
                <a:schemeClr val="dk1"/>
              </a:buClr>
              <a:buSzPts val="1400"/>
              <a:buChar char="•"/>
              <a:defRPr/>
            </a:lvl8pPr>
            <a:lvl9pPr marL="4114800" lvl="8" indent="-317500" algn="l" rtl="0">
              <a:lnSpc>
                <a:spcPct val="100000"/>
              </a:lnSpc>
              <a:spcBef>
                <a:spcPts val="500"/>
              </a:spcBef>
              <a:spcAft>
                <a:spcPts val="500"/>
              </a:spcAft>
              <a:buClr>
                <a:schemeClr val="dk1"/>
              </a:buClr>
              <a:buSzPts val="1400"/>
              <a:buChar char="•"/>
              <a:defRPr/>
            </a:lvl9pPr>
          </a:lstStyle>
          <a:p>
            <a:endParaRPr/>
          </a:p>
        </p:txBody>
      </p:sp>
      <p:sp>
        <p:nvSpPr>
          <p:cNvPr id="82" name="Google Shape;82;p1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85"/>
        <p:cNvGrpSpPr/>
        <p:nvPr/>
      </p:nvGrpSpPr>
      <p:grpSpPr>
        <a:xfrm>
          <a:off x="0" y="0"/>
          <a:ext cx="0" cy="0"/>
          <a:chOff x="0" y="0"/>
          <a:chExt cx="0" cy="0"/>
        </a:xfrm>
      </p:grpSpPr>
      <p:sp>
        <p:nvSpPr>
          <p:cNvPr id="86" name="Google Shape;86;p1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400"/>
              <a:buNone/>
              <a:defRPr/>
            </a:lvl1pPr>
            <a:lvl2pPr marL="914400" lvl="1" indent="-304800" algn="l" rtl="0">
              <a:lnSpc>
                <a:spcPct val="120000"/>
              </a:lnSpc>
              <a:spcBef>
                <a:spcPts val="0"/>
              </a:spcBef>
              <a:spcAft>
                <a:spcPts val="0"/>
              </a:spcAft>
              <a:buClr>
                <a:schemeClr val="dk1"/>
              </a:buClr>
              <a:buSzPts val="1200"/>
              <a:buChar char="•"/>
              <a:defRPr/>
            </a:lvl2pPr>
            <a:lvl3pPr marL="1371600" lvl="2" indent="-298450" algn="l" rtl="0">
              <a:lnSpc>
                <a:spcPct val="120000"/>
              </a:lnSpc>
              <a:spcBef>
                <a:spcPts val="0"/>
              </a:spcBef>
              <a:spcAft>
                <a:spcPts val="0"/>
              </a:spcAft>
              <a:buClr>
                <a:schemeClr val="dk1"/>
              </a:buClr>
              <a:buSzPts val="1100"/>
              <a:buChar char="°"/>
              <a:defRPr/>
            </a:lvl3pPr>
            <a:lvl4pPr marL="1828800" lvl="3" indent="-317500" algn="l" rtl="0">
              <a:lnSpc>
                <a:spcPct val="120000"/>
              </a:lnSpc>
              <a:spcBef>
                <a:spcPts val="0"/>
              </a:spcBef>
              <a:spcAft>
                <a:spcPts val="0"/>
              </a:spcAft>
              <a:buClr>
                <a:schemeClr val="dk1"/>
              </a:buClr>
              <a:buSzPts val="1400"/>
              <a:buChar char="•"/>
              <a:defRPr/>
            </a:lvl4pPr>
            <a:lvl5pPr marL="2286000" lvl="4" indent="-317500" algn="l" rtl="0">
              <a:lnSpc>
                <a:spcPct val="120000"/>
              </a:lnSpc>
              <a:spcBef>
                <a:spcPts val="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87" name="Google Shape;87;p1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88" name="Google Shape;88;p1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dk1"/>
              </a:buClr>
              <a:buSzPts val="2700"/>
              <a:buFont typeface="Arial"/>
              <a:buNone/>
              <a:defRPr sz="27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9" name="Google Shape;89;p1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0" name="Google Shape;90;p1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91"/>
        <p:cNvGrpSpPr/>
        <p:nvPr/>
      </p:nvGrpSpPr>
      <p:grpSpPr>
        <a:xfrm>
          <a:off x="0" y="0"/>
          <a:ext cx="0" cy="0"/>
          <a:chOff x="0" y="0"/>
          <a:chExt cx="0" cy="0"/>
        </a:xfrm>
      </p:grpSpPr>
      <p:sp>
        <p:nvSpPr>
          <p:cNvPr id="92" name="Google Shape;92;p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99"/>
        <p:cNvGrpSpPr/>
        <p:nvPr/>
      </p:nvGrpSpPr>
      <p:grpSpPr>
        <a:xfrm>
          <a:off x="0" y="0"/>
          <a:ext cx="0" cy="0"/>
          <a:chOff x="0" y="0"/>
          <a:chExt cx="0" cy="0"/>
        </a:xfrm>
      </p:grpSpPr>
      <p:sp>
        <p:nvSpPr>
          <p:cNvPr id="100" name="Google Shape;100;p1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01" name="Google Shape;101;p19"/>
          <p:cNvPicPr preferRelativeResize="0"/>
          <p:nvPr/>
        </p:nvPicPr>
        <p:blipFill rotWithShape="1">
          <a:blip r:embed="rId2">
            <a:alphaModFix/>
          </a:blip>
          <a:srcRect t="2631" r="3901" b="3383"/>
          <a:stretch/>
        </p:blipFill>
        <p:spPr>
          <a:xfrm>
            <a:off x="1165963" y="0"/>
            <a:ext cx="7978037" cy="51435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02"/>
        <p:cNvGrpSpPr/>
        <p:nvPr/>
      </p:nvGrpSpPr>
      <p:grpSpPr>
        <a:xfrm>
          <a:off x="0" y="0"/>
          <a:ext cx="0" cy="0"/>
          <a:chOff x="0" y="0"/>
          <a:chExt cx="0" cy="0"/>
        </a:xfrm>
      </p:grpSpPr>
      <p:sp>
        <p:nvSpPr>
          <p:cNvPr id="103" name="Google Shape;103;p2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04" name="Google Shape;104;p2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05" name="Google Shape;105;p20"/>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6" name="Google Shape;106;p2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7" name="Google Shape;107;p2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08"/>
        <p:cNvGrpSpPr/>
        <p:nvPr/>
      </p:nvGrpSpPr>
      <p:grpSpPr>
        <a:xfrm>
          <a:off x="0" y="0"/>
          <a:ext cx="0" cy="0"/>
          <a:chOff x="0" y="0"/>
          <a:chExt cx="0" cy="0"/>
        </a:xfrm>
      </p:grpSpPr>
      <p:sp>
        <p:nvSpPr>
          <p:cNvPr id="109" name="Google Shape;109;p21"/>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11" name="Google Shape;111;p21"/>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2"/>
        <p:cNvGrpSpPr/>
        <p:nvPr/>
      </p:nvGrpSpPr>
      <p:grpSpPr>
        <a:xfrm>
          <a:off x="0" y="0"/>
          <a:ext cx="0" cy="0"/>
          <a:chOff x="0" y="0"/>
          <a:chExt cx="0" cy="0"/>
        </a:xfrm>
      </p:grpSpPr>
      <p:pic>
        <p:nvPicPr>
          <p:cNvPr id="113" name="Google Shape;113;p22"/>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14" name="Google Shape;114;p2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15" name="Google Shape;115;p2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0"/>
        <p:cNvGrpSpPr/>
        <p:nvPr/>
      </p:nvGrpSpPr>
      <p:grpSpPr>
        <a:xfrm>
          <a:off x="0" y="0"/>
          <a:ext cx="0" cy="0"/>
          <a:chOff x="0" y="0"/>
          <a:chExt cx="0" cy="0"/>
        </a:xfrm>
      </p:grpSpPr>
      <p:sp>
        <p:nvSpPr>
          <p:cNvPr id="21" name="Google Shape;21;p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3" name="Google Shape;23;p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18" name="Google Shape;118;p23"/>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19" name="Google Shape;119;p2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20" name="Google Shape;120;p23"/>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1" name="Google Shape;121;p2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22" name="Google Shape;122;p2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25" name="Google Shape;125;p24"/>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26" name="Google Shape;126;p24"/>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27" name="Google Shape;127;p24"/>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8" name="Google Shape;128;p24"/>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29" name="Google Shape;129;p2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30"/>
        <p:cNvGrpSpPr/>
        <p:nvPr/>
      </p:nvGrpSpPr>
      <p:grpSpPr>
        <a:xfrm>
          <a:off x="0" y="0"/>
          <a:ext cx="0" cy="0"/>
          <a:chOff x="0" y="0"/>
          <a:chExt cx="0" cy="0"/>
        </a:xfrm>
      </p:grpSpPr>
      <p:pic>
        <p:nvPicPr>
          <p:cNvPr id="131" name="Google Shape;131;p25"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32" name="Google Shape;132;p25"/>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3" name="Google Shape;133;p25"/>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34" name="Google Shape;134;p2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35"/>
        <p:cNvGrpSpPr/>
        <p:nvPr/>
      </p:nvGrpSpPr>
      <p:grpSpPr>
        <a:xfrm>
          <a:off x="0" y="0"/>
          <a:ext cx="0" cy="0"/>
          <a:chOff x="0" y="0"/>
          <a:chExt cx="0" cy="0"/>
        </a:xfrm>
      </p:grpSpPr>
      <p:pic>
        <p:nvPicPr>
          <p:cNvPr id="136" name="Google Shape;136;p26"/>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37" name="Google Shape;137;p2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38" name="Google Shape;138;p2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9" name="Google Shape;139;p26"/>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0" name="Google Shape;140;p26"/>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41" name="Google Shape;141;p2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2"/>
        <p:cNvGrpSpPr/>
        <p:nvPr/>
      </p:nvGrpSpPr>
      <p:grpSpPr>
        <a:xfrm>
          <a:off x="0" y="0"/>
          <a:ext cx="0" cy="0"/>
          <a:chOff x="0" y="0"/>
          <a:chExt cx="0" cy="0"/>
        </a:xfrm>
      </p:grpSpPr>
      <p:sp>
        <p:nvSpPr>
          <p:cNvPr id="143" name="Google Shape;143;p27"/>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44" name="Google Shape;144;p27"/>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p27"/>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6" name="Google Shape;146;p27"/>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47" name="Google Shape;147;p27"/>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48"/>
        <p:cNvGrpSpPr/>
        <p:nvPr/>
      </p:nvGrpSpPr>
      <p:grpSpPr>
        <a:xfrm>
          <a:off x="0" y="0"/>
          <a:ext cx="0" cy="0"/>
          <a:chOff x="0" y="0"/>
          <a:chExt cx="0" cy="0"/>
        </a:xfrm>
      </p:grpSpPr>
      <p:sp>
        <p:nvSpPr>
          <p:cNvPr id="149" name="Google Shape;149;p28"/>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0" name="Google Shape;150;p28"/>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1" name="Google Shape;151;p28"/>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28"/>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53" name="Google Shape;153;p28"/>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54" name="Google Shape;154;p2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7" name="Google Shape;157;p29"/>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0" name="Google Shape;160;p30"/>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61" name="Google Shape;161;p3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62"/>
        <p:cNvGrpSpPr/>
        <p:nvPr/>
      </p:nvGrpSpPr>
      <p:grpSpPr>
        <a:xfrm>
          <a:off x="0" y="0"/>
          <a:ext cx="0" cy="0"/>
          <a:chOff x="0" y="0"/>
          <a:chExt cx="0" cy="0"/>
        </a:xfrm>
      </p:grpSpPr>
      <p:sp>
        <p:nvSpPr>
          <p:cNvPr id="163" name="Google Shape;163;p31"/>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64" name="Google Shape;164;p31"/>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p3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175"/>
        <p:cNvGrpSpPr/>
        <p:nvPr/>
      </p:nvGrpSpPr>
      <p:grpSpPr>
        <a:xfrm>
          <a:off x="0" y="0"/>
          <a:ext cx="0" cy="0"/>
          <a:chOff x="0" y="0"/>
          <a:chExt cx="0" cy="0"/>
        </a:xfrm>
      </p:grpSpPr>
      <p:sp>
        <p:nvSpPr>
          <p:cNvPr id="176" name="Google Shape;176;p3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257803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763" t="1399" r="6439" b="3434"/>
          <a:stretch/>
        </p:blipFill>
        <p:spPr>
          <a:xfrm>
            <a:off x="323527" y="-1"/>
            <a:ext cx="8820473" cy="5143501"/>
          </a:xfrm>
          <a:prstGeom prst="rect">
            <a:avLst/>
          </a:prstGeom>
          <a:noFill/>
          <a:ln>
            <a:noFill/>
          </a:ln>
        </p:spPr>
      </p:pic>
      <p:sp>
        <p:nvSpPr>
          <p:cNvPr id="26" name="Google Shape;26;p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7" name="Google Shape;27;p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72"/>
        <p:cNvGrpSpPr/>
        <p:nvPr/>
      </p:nvGrpSpPr>
      <p:grpSpPr>
        <a:xfrm>
          <a:off x="0" y="0"/>
          <a:ext cx="0" cy="0"/>
          <a:chOff x="0" y="0"/>
          <a:chExt cx="0" cy="0"/>
        </a:xfrm>
      </p:grpSpPr>
      <p:sp>
        <p:nvSpPr>
          <p:cNvPr id="173" name="Google Shape;173;p33"/>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74" name="Google Shape;174;p33"/>
          <p:cNvPicPr preferRelativeResize="0"/>
          <p:nvPr/>
        </p:nvPicPr>
        <p:blipFill rotWithShape="1">
          <a:blip r:embed="rId2">
            <a:alphaModFix/>
          </a:blip>
          <a:srcRect r="9181"/>
          <a:stretch/>
        </p:blipFill>
        <p:spPr>
          <a:xfrm>
            <a:off x="2925467" y="0"/>
            <a:ext cx="6218532"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75"/>
        <p:cNvGrpSpPr/>
        <p:nvPr/>
      </p:nvGrpSpPr>
      <p:grpSpPr>
        <a:xfrm>
          <a:off x="0" y="0"/>
          <a:ext cx="0" cy="0"/>
          <a:chOff x="0" y="0"/>
          <a:chExt cx="0" cy="0"/>
        </a:xfrm>
      </p:grpSpPr>
      <p:sp>
        <p:nvSpPr>
          <p:cNvPr id="176" name="Google Shape;176;p3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77"/>
        <p:cNvGrpSpPr/>
        <p:nvPr/>
      </p:nvGrpSpPr>
      <p:grpSpPr>
        <a:xfrm>
          <a:off x="0" y="0"/>
          <a:ext cx="0" cy="0"/>
          <a:chOff x="0" y="0"/>
          <a:chExt cx="0" cy="0"/>
        </a:xfrm>
      </p:grpSpPr>
      <p:sp>
        <p:nvSpPr>
          <p:cNvPr id="178" name="Google Shape;178;p3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9" name="Google Shape;179;p3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80" name="Google Shape;180;p35"/>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1" name="Google Shape;181;p3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82" name="Google Shape;182;p3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83"/>
        <p:cNvGrpSpPr/>
        <p:nvPr/>
      </p:nvGrpSpPr>
      <p:grpSpPr>
        <a:xfrm>
          <a:off x="0" y="0"/>
          <a:ext cx="0" cy="0"/>
          <a:chOff x="0" y="0"/>
          <a:chExt cx="0" cy="0"/>
        </a:xfrm>
      </p:grpSpPr>
      <p:pic>
        <p:nvPicPr>
          <p:cNvPr id="184" name="Google Shape;184;p36"/>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85" name="Google Shape;185;p3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86" name="Google Shape;186;p3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187"/>
        <p:cNvGrpSpPr/>
        <p:nvPr/>
      </p:nvGrpSpPr>
      <p:grpSpPr>
        <a:xfrm>
          <a:off x="0" y="0"/>
          <a:ext cx="0" cy="0"/>
          <a:chOff x="0" y="0"/>
          <a:chExt cx="0" cy="0"/>
        </a:xfrm>
      </p:grpSpPr>
      <p:sp>
        <p:nvSpPr>
          <p:cNvPr id="188" name="Google Shape;188;p37"/>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 name="Google Shape;189;p37"/>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0" name="Google Shape;190;p37"/>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1" name="Google Shape;191;p37"/>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2" name="Google Shape;192;p37"/>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193"/>
        <p:cNvGrpSpPr/>
        <p:nvPr/>
      </p:nvGrpSpPr>
      <p:grpSpPr>
        <a:xfrm>
          <a:off x="0" y="0"/>
          <a:ext cx="0" cy="0"/>
          <a:chOff x="0" y="0"/>
          <a:chExt cx="0" cy="0"/>
        </a:xfrm>
      </p:grpSpPr>
      <p:sp>
        <p:nvSpPr>
          <p:cNvPr id="194" name="Google Shape;194;p38"/>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5" name="Google Shape;195;p38"/>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6" name="Google Shape;196;p38"/>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7" name="Google Shape;197;p38"/>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8" name="Google Shape;198;p3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99"/>
        <p:cNvGrpSpPr/>
        <p:nvPr/>
      </p:nvGrpSpPr>
      <p:grpSpPr>
        <a:xfrm>
          <a:off x="0" y="0"/>
          <a:ext cx="0" cy="0"/>
          <a:chOff x="0" y="0"/>
          <a:chExt cx="0" cy="0"/>
        </a:xfrm>
      </p:grpSpPr>
      <p:sp>
        <p:nvSpPr>
          <p:cNvPr id="200" name="Google Shape;200;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1" name="Google Shape;201;p3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p3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p3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04" name="Google Shape;204;p3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05"/>
        <p:cNvGrpSpPr/>
        <p:nvPr/>
      </p:nvGrpSpPr>
      <p:grpSpPr>
        <a:xfrm>
          <a:off x="0" y="0"/>
          <a:ext cx="0" cy="0"/>
          <a:chOff x="0" y="0"/>
          <a:chExt cx="0" cy="0"/>
        </a:xfrm>
      </p:grpSpPr>
      <p:sp>
        <p:nvSpPr>
          <p:cNvPr id="206" name="Google Shape;206;p40"/>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07" name="Google Shape;207;p40"/>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08"/>
        <p:cNvGrpSpPr/>
        <p:nvPr/>
      </p:nvGrpSpPr>
      <p:grpSpPr>
        <a:xfrm>
          <a:off x="0" y="0"/>
          <a:ext cx="0" cy="0"/>
          <a:chOff x="0" y="0"/>
          <a:chExt cx="0" cy="0"/>
        </a:xfrm>
      </p:grpSpPr>
      <p:sp>
        <p:nvSpPr>
          <p:cNvPr id="209" name="Google Shape;209;p41"/>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0" name="Google Shape;210;p41"/>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1" name="Google Shape;211;p41"/>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12"/>
        <p:cNvGrpSpPr/>
        <p:nvPr/>
      </p:nvGrpSpPr>
      <p:grpSpPr>
        <a:xfrm>
          <a:off x="0" y="0"/>
          <a:ext cx="0" cy="0"/>
          <a:chOff x="0" y="0"/>
          <a:chExt cx="0" cy="0"/>
        </a:xfrm>
      </p:grpSpPr>
      <p:sp>
        <p:nvSpPr>
          <p:cNvPr id="213" name="Google Shape;213;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14" name="Google Shape;214;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15" name="Google Shape;215;p42"/>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16" name="Google Shape;216;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7" name="Google Shape;217;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 name="Google Shape;30;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 name="Google Shape;31;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2" name="Google Shape;32;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3" name="Google Shape;33;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 name="Google Shape;34;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18"/>
        <p:cNvGrpSpPr/>
        <p:nvPr/>
      </p:nvGrpSpPr>
      <p:grpSpPr>
        <a:xfrm>
          <a:off x="0" y="0"/>
          <a:ext cx="0" cy="0"/>
          <a:chOff x="0" y="0"/>
          <a:chExt cx="0" cy="0"/>
        </a:xfrm>
      </p:grpSpPr>
      <p:sp>
        <p:nvSpPr>
          <p:cNvPr id="219" name="Google Shape;219;p43"/>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220" name="Google Shape;220;p4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21" name="Google Shape;221;p4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22" name="Google Shape;222;p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25" name="Google Shape;225;p44"/>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26" name="Google Shape;226;p44"/>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227"/>
        <p:cNvGrpSpPr/>
        <p:nvPr/>
      </p:nvGrpSpPr>
      <p:grpSpPr>
        <a:xfrm>
          <a:off x="0" y="0"/>
          <a:ext cx="0" cy="0"/>
          <a:chOff x="0" y="0"/>
          <a:chExt cx="0" cy="0"/>
        </a:xfrm>
      </p:grpSpPr>
      <p:sp>
        <p:nvSpPr>
          <p:cNvPr id="228" name="Google Shape;228;p45"/>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29" name="Google Shape;229;p4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0" name="Google Shape;230;p4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31"/>
        <p:cNvGrpSpPr/>
        <p:nvPr/>
      </p:nvGrpSpPr>
      <p:grpSpPr>
        <a:xfrm>
          <a:off x="0" y="0"/>
          <a:ext cx="0" cy="0"/>
          <a:chOff x="0" y="0"/>
          <a:chExt cx="0" cy="0"/>
        </a:xfrm>
      </p:grpSpPr>
      <p:sp>
        <p:nvSpPr>
          <p:cNvPr id="232" name="Google Shape;232;p4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3" name="Google Shape;233;p4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34" name="Google Shape;234;p4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35" name="Google Shape;235;p4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6" name="Google Shape;236;p4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7" name="Google Shape;237;p4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38"/>
        <p:cNvGrpSpPr/>
        <p:nvPr/>
      </p:nvGrpSpPr>
      <p:grpSpPr>
        <a:xfrm>
          <a:off x="0" y="0"/>
          <a:ext cx="0" cy="0"/>
          <a:chOff x="0" y="0"/>
          <a:chExt cx="0" cy="0"/>
        </a:xfrm>
      </p:grpSpPr>
      <p:sp>
        <p:nvSpPr>
          <p:cNvPr id="239" name="Google Shape;239;p4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0" name="Google Shape;240;p4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241" name="Google Shape;241;p4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42" name="Google Shape;242;p4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43" name="Google Shape;243;p4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44" name="Google Shape;244;p4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45"/>
        <p:cNvGrpSpPr/>
        <p:nvPr/>
      </p:nvGrpSpPr>
      <p:grpSpPr>
        <a:xfrm>
          <a:off x="0" y="0"/>
          <a:ext cx="0" cy="0"/>
          <a:chOff x="0" y="0"/>
          <a:chExt cx="0" cy="0"/>
        </a:xfrm>
      </p:grpSpPr>
      <p:pic>
        <p:nvPicPr>
          <p:cNvPr id="246" name="Google Shape;246;p4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47" name="Google Shape;247;p4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8" name="Google Shape;248;p4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49" name="Google Shape;249;p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50"/>
        <p:cNvGrpSpPr/>
        <p:nvPr/>
      </p:nvGrpSpPr>
      <p:grpSpPr>
        <a:xfrm>
          <a:off x="0" y="0"/>
          <a:ext cx="0" cy="0"/>
          <a:chOff x="0" y="0"/>
          <a:chExt cx="0" cy="0"/>
        </a:xfrm>
      </p:grpSpPr>
      <p:pic>
        <p:nvPicPr>
          <p:cNvPr id="251" name="Google Shape;251;p4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52" name="Google Shape;252;p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53" name="Google Shape;253;p4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54" name="Google Shape;254;p4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55" name="Google Shape;255;p4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56" name="Google Shape;256;p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57"/>
        <p:cNvGrpSpPr/>
        <p:nvPr/>
      </p:nvGrpSpPr>
      <p:grpSpPr>
        <a:xfrm>
          <a:off x="0" y="0"/>
          <a:ext cx="0" cy="0"/>
          <a:chOff x="0" y="0"/>
          <a:chExt cx="0" cy="0"/>
        </a:xfrm>
      </p:grpSpPr>
      <p:sp>
        <p:nvSpPr>
          <p:cNvPr id="258" name="Google Shape;258;p5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9" name="Google Shape;259;p5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0" name="Google Shape;260;p5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1" name="Google Shape;261;p5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62" name="Google Shape;262;p5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63" name="Google Shape;263;p5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70"/>
        <p:cNvGrpSpPr/>
        <p:nvPr/>
      </p:nvGrpSpPr>
      <p:grpSpPr>
        <a:xfrm>
          <a:off x="0" y="0"/>
          <a:ext cx="0" cy="0"/>
          <a:chOff x="0" y="0"/>
          <a:chExt cx="0" cy="0"/>
        </a:xfrm>
      </p:grpSpPr>
      <p:sp>
        <p:nvSpPr>
          <p:cNvPr id="271" name="Google Shape;271;p5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272" name="Google Shape;272;p5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73" name="Google Shape;273;p5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74" name="Google Shape;274;p5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75"/>
        <p:cNvGrpSpPr/>
        <p:nvPr/>
      </p:nvGrpSpPr>
      <p:grpSpPr>
        <a:xfrm>
          <a:off x="0" y="0"/>
          <a:ext cx="0" cy="0"/>
          <a:chOff x="0" y="0"/>
          <a:chExt cx="0" cy="0"/>
        </a:xfrm>
      </p:grpSpPr>
      <p:sp>
        <p:nvSpPr>
          <p:cNvPr id="276" name="Google Shape;276;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8" name="Google Shape;38;p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9" name="Google Shape;39;p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1" name="Google Shape;41;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77"/>
        <p:cNvGrpSpPr/>
        <p:nvPr/>
      </p:nvGrpSpPr>
      <p:grpSpPr>
        <a:xfrm>
          <a:off x="0" y="0"/>
          <a:ext cx="0" cy="0"/>
          <a:chOff x="0" y="0"/>
          <a:chExt cx="0" cy="0"/>
        </a:xfrm>
      </p:grpSpPr>
      <p:sp>
        <p:nvSpPr>
          <p:cNvPr id="278" name="Google Shape;278;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79" name="Google Shape;279;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80" name="Google Shape;280;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81" name="Google Shape;281;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82" name="Google Shape;282;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83"/>
        <p:cNvGrpSpPr/>
        <p:nvPr/>
      </p:nvGrpSpPr>
      <p:grpSpPr>
        <a:xfrm>
          <a:off x="0" y="0"/>
          <a:ext cx="0" cy="0"/>
          <a:chOff x="0" y="0"/>
          <a:chExt cx="0" cy="0"/>
        </a:xfrm>
      </p:grpSpPr>
      <p:pic>
        <p:nvPicPr>
          <p:cNvPr id="284" name="Google Shape;284;p55"/>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285" name="Google Shape;285;p55"/>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286" name="Google Shape;286;p5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287"/>
        <p:cNvGrpSpPr/>
        <p:nvPr/>
      </p:nvGrpSpPr>
      <p:grpSpPr>
        <a:xfrm>
          <a:off x="0" y="0"/>
          <a:ext cx="0" cy="0"/>
          <a:chOff x="0" y="0"/>
          <a:chExt cx="0" cy="0"/>
        </a:xfrm>
      </p:grpSpPr>
      <p:pic>
        <p:nvPicPr>
          <p:cNvPr id="288" name="Google Shape;288;p56"/>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289" name="Google Shape;289;p56"/>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0" name="Google Shape;290;p56"/>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1" name="Google Shape;291;p56"/>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292"/>
        <p:cNvGrpSpPr/>
        <p:nvPr/>
      </p:nvGrpSpPr>
      <p:grpSpPr>
        <a:xfrm>
          <a:off x="0" y="0"/>
          <a:ext cx="0" cy="0"/>
          <a:chOff x="0" y="0"/>
          <a:chExt cx="0" cy="0"/>
        </a:xfrm>
      </p:grpSpPr>
      <p:pic>
        <p:nvPicPr>
          <p:cNvPr id="293" name="Google Shape;293;p57"/>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294" name="Google Shape;294;p57"/>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295"/>
        <p:cNvGrpSpPr/>
        <p:nvPr/>
      </p:nvGrpSpPr>
      <p:grpSpPr>
        <a:xfrm>
          <a:off x="0" y="0"/>
          <a:ext cx="0" cy="0"/>
          <a:chOff x="0" y="0"/>
          <a:chExt cx="0" cy="0"/>
        </a:xfrm>
      </p:grpSpPr>
      <p:pic>
        <p:nvPicPr>
          <p:cNvPr id="296" name="Google Shape;296;p5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297" name="Google Shape;297;p5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98" name="Google Shape;298;p5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9" name="Google Shape;299;p5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0" name="Google Shape;300;p5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1" name="Google Shape;301;p5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02" name="Google Shape;302;p5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03" name="Google Shape;303;p5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4" name="Google Shape;304;p5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305"/>
        <p:cNvGrpSpPr/>
        <p:nvPr/>
      </p:nvGrpSpPr>
      <p:grpSpPr>
        <a:xfrm>
          <a:off x="0" y="0"/>
          <a:ext cx="0" cy="0"/>
          <a:chOff x="0" y="0"/>
          <a:chExt cx="0" cy="0"/>
        </a:xfrm>
      </p:grpSpPr>
      <p:sp>
        <p:nvSpPr>
          <p:cNvPr id="306" name="Google Shape;306;p5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7" name="Google Shape;307;p5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8" name="Google Shape;308;p5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9" name="Google Shape;309;p5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10" name="Google Shape;310;p59"/>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1" name="Google Shape;311;p59"/>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2" name="Google Shape;312;p59"/>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13" name="Google Shape;313;p5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314" name="Google Shape;314;p5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315"/>
        <p:cNvGrpSpPr/>
        <p:nvPr/>
      </p:nvGrpSpPr>
      <p:grpSpPr>
        <a:xfrm>
          <a:off x="0" y="0"/>
          <a:ext cx="0" cy="0"/>
          <a:chOff x="0" y="0"/>
          <a:chExt cx="0" cy="0"/>
        </a:xfrm>
      </p:grpSpPr>
      <p:sp>
        <p:nvSpPr>
          <p:cNvPr id="316" name="Google Shape;316;p6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7" name="Google Shape;317;p6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318" name="Google Shape;318;p6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319"/>
        <p:cNvGrpSpPr/>
        <p:nvPr/>
      </p:nvGrpSpPr>
      <p:grpSpPr>
        <a:xfrm>
          <a:off x="0" y="0"/>
          <a:ext cx="0" cy="0"/>
          <a:chOff x="0" y="0"/>
          <a:chExt cx="0" cy="0"/>
        </a:xfrm>
      </p:grpSpPr>
      <p:pic>
        <p:nvPicPr>
          <p:cNvPr id="320" name="Google Shape;320;p61"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321" name="Google Shape;321;p61"/>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2" name="Google Shape;322;p61"/>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500"/>
              <a:buFont typeface="Proxima Nova"/>
              <a:buNone/>
              <a:defRPr sz="1500">
                <a:solidFill>
                  <a:srgbClr val="535353"/>
                </a:solidFill>
              </a:defRPr>
            </a:lvl1pPr>
            <a:lvl2pPr marL="914400" lvl="1" indent="-228600" algn="l" rtl="0">
              <a:lnSpc>
                <a:spcPct val="90000"/>
              </a:lnSpc>
              <a:spcBef>
                <a:spcPts val="300"/>
              </a:spcBef>
              <a:spcAft>
                <a:spcPts val="0"/>
              </a:spcAft>
              <a:buSzPts val="1500"/>
              <a:buFont typeface="Proxima Nova"/>
              <a:buNone/>
              <a:defRPr sz="1500">
                <a:solidFill>
                  <a:srgbClr val="535353"/>
                </a:solidFill>
              </a:defRPr>
            </a:lvl2pPr>
            <a:lvl3pPr marL="1371600" lvl="2" indent="-228600" algn="l" rtl="0">
              <a:lnSpc>
                <a:spcPct val="90000"/>
              </a:lnSpc>
              <a:spcBef>
                <a:spcPts val="300"/>
              </a:spcBef>
              <a:spcAft>
                <a:spcPts val="0"/>
              </a:spcAft>
              <a:buSzPts val="1500"/>
              <a:buFont typeface="Proxima Nova"/>
              <a:buNone/>
              <a:defRPr sz="1500">
                <a:solidFill>
                  <a:srgbClr val="535353"/>
                </a:solidFill>
              </a:defRPr>
            </a:lvl3pPr>
            <a:lvl4pPr marL="1828800" lvl="3" indent="-228600" algn="l" rtl="0">
              <a:lnSpc>
                <a:spcPct val="90000"/>
              </a:lnSpc>
              <a:spcBef>
                <a:spcPts val="300"/>
              </a:spcBef>
              <a:spcAft>
                <a:spcPts val="0"/>
              </a:spcAft>
              <a:buSzPts val="1500"/>
              <a:buFont typeface="Proxima Nova"/>
              <a:buNone/>
              <a:defRPr sz="1500">
                <a:solidFill>
                  <a:srgbClr val="535353"/>
                </a:solidFill>
              </a:defRPr>
            </a:lvl4pPr>
            <a:lvl5pPr marL="2286000" lvl="4" indent="-228600" algn="l" rtl="0">
              <a:lnSpc>
                <a:spcPct val="90000"/>
              </a:lnSpc>
              <a:spcBef>
                <a:spcPts val="300"/>
              </a:spcBef>
              <a:spcAft>
                <a:spcPts val="0"/>
              </a:spcAft>
              <a:buSzPts val="1500"/>
              <a:buFont typeface="Proxima Nova"/>
              <a:buNone/>
              <a:defRPr sz="1500">
                <a:solidFill>
                  <a:srgbClr val="535353"/>
                </a:solidFil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3" name="Google Shape;323;p6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324"/>
        <p:cNvGrpSpPr/>
        <p:nvPr/>
      </p:nvGrpSpPr>
      <p:grpSpPr>
        <a:xfrm>
          <a:off x="0" y="0"/>
          <a:ext cx="0" cy="0"/>
          <a:chOff x="0" y="0"/>
          <a:chExt cx="0" cy="0"/>
        </a:xfrm>
      </p:grpSpPr>
      <p:pic>
        <p:nvPicPr>
          <p:cNvPr id="325" name="Google Shape;325;p6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326" name="Google Shape;326;p6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7" name="Google Shape;327;p6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8" name="Google Shape;328;p6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9" name="Google Shape;329;p6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30" name="Google Shape;330;p62"/>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1" name="Google Shape;331;p62"/>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2" name="Google Shape;332;p62"/>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33" name="Google Shape;333;p6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34" name="Google Shape;334;p6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35" name="Google Shape;335;p6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336"/>
        <p:cNvGrpSpPr/>
        <p:nvPr/>
      </p:nvGrpSpPr>
      <p:grpSpPr>
        <a:xfrm>
          <a:off x="0" y="0"/>
          <a:ext cx="0" cy="0"/>
          <a:chOff x="0" y="0"/>
          <a:chExt cx="0" cy="0"/>
        </a:xfrm>
      </p:grpSpPr>
      <p:sp>
        <p:nvSpPr>
          <p:cNvPr id="337" name="Google Shape;337;p6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8" name="Google Shape;338;p6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39" name="Google Shape;339;p6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40" name="Google Shape;340;p6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1" name="Google Shape;341;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2"/>
        <p:cNvGrpSpPr/>
        <p:nvPr/>
      </p:nvGrpSpPr>
      <p:grpSpPr>
        <a:xfrm>
          <a:off x="0" y="0"/>
          <a:ext cx="0" cy="0"/>
          <a:chOff x="0" y="0"/>
          <a:chExt cx="0" cy="0"/>
        </a:xfrm>
      </p:grpSpPr>
      <p:pic>
        <p:nvPicPr>
          <p:cNvPr id="43" name="Google Shape;43;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4" name="Google Shape;44;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5" name="Google Shape;45;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6" name="Google Shape;46;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342"/>
        <p:cNvGrpSpPr/>
        <p:nvPr/>
      </p:nvGrpSpPr>
      <p:grpSpPr>
        <a:xfrm>
          <a:off x="0" y="0"/>
          <a:ext cx="0" cy="0"/>
          <a:chOff x="0" y="0"/>
          <a:chExt cx="0" cy="0"/>
        </a:xfrm>
      </p:grpSpPr>
      <p:sp>
        <p:nvSpPr>
          <p:cNvPr id="343" name="Google Shape;343;p6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4" name="Google Shape;344;p6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45" name="Google Shape;345;p6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46"/>
        <p:cNvGrpSpPr/>
        <p:nvPr/>
      </p:nvGrpSpPr>
      <p:grpSpPr>
        <a:xfrm>
          <a:off x="0" y="0"/>
          <a:ext cx="0" cy="0"/>
          <a:chOff x="0" y="0"/>
          <a:chExt cx="0" cy="0"/>
        </a:xfrm>
      </p:grpSpPr>
      <p:sp>
        <p:nvSpPr>
          <p:cNvPr id="347" name="Google Shape;347;p6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48" name="Google Shape;348;p6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49" name="Google Shape;349;p6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50" name="Google Shape;350;p6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1" name="Google Shape;351;p6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52" name="Google Shape;352;p6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55" name="Google Shape;355;p6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56" name="Google Shape;356;p6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57" name="Google Shape;357;p6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8" name="Google Shape;358;p6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59" name="Google Shape;359;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60"/>
        <p:cNvGrpSpPr/>
        <p:nvPr/>
      </p:nvGrpSpPr>
      <p:grpSpPr>
        <a:xfrm>
          <a:off x="0" y="0"/>
          <a:ext cx="0" cy="0"/>
          <a:chOff x="0" y="0"/>
          <a:chExt cx="0" cy="0"/>
        </a:xfrm>
      </p:grpSpPr>
      <p:pic>
        <p:nvPicPr>
          <p:cNvPr id="361" name="Google Shape;361;p6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62" name="Google Shape;362;p6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3" name="Google Shape;363;p6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64" name="Google Shape;364;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65"/>
        <p:cNvGrpSpPr/>
        <p:nvPr/>
      </p:nvGrpSpPr>
      <p:grpSpPr>
        <a:xfrm>
          <a:off x="0" y="0"/>
          <a:ext cx="0" cy="0"/>
          <a:chOff x="0" y="0"/>
          <a:chExt cx="0" cy="0"/>
        </a:xfrm>
      </p:grpSpPr>
      <p:pic>
        <p:nvPicPr>
          <p:cNvPr id="366" name="Google Shape;366;p6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67" name="Google Shape;367;p6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68" name="Google Shape;368;p6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9" name="Google Shape;369;p6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70" name="Google Shape;370;p6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71" name="Google Shape;371;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372"/>
        <p:cNvGrpSpPr/>
        <p:nvPr/>
      </p:nvGrpSpPr>
      <p:grpSpPr>
        <a:xfrm>
          <a:off x="0" y="0"/>
          <a:ext cx="0" cy="0"/>
          <a:chOff x="0" y="0"/>
          <a:chExt cx="0" cy="0"/>
        </a:xfrm>
      </p:grpSpPr>
      <p:sp>
        <p:nvSpPr>
          <p:cNvPr id="373" name="Google Shape;373;p6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4" name="Google Shape;374;p6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5" name="Google Shape;375;p6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6" name="Google Shape;376;p6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77" name="Google Shape;377;p6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78"/>
        <p:cNvGrpSpPr/>
        <p:nvPr/>
      </p:nvGrpSpPr>
      <p:grpSpPr>
        <a:xfrm>
          <a:off x="0" y="0"/>
          <a:ext cx="0" cy="0"/>
          <a:chOff x="0" y="0"/>
          <a:chExt cx="0" cy="0"/>
        </a:xfrm>
      </p:grpSpPr>
      <p:sp>
        <p:nvSpPr>
          <p:cNvPr id="379" name="Google Shape;379;p7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80" name="Google Shape;380;p7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1" name="Google Shape;381;p7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2" name="Google Shape;382;p7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83" name="Google Shape;383;p7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84" name="Google Shape;384;p7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385"/>
        <p:cNvGrpSpPr/>
        <p:nvPr/>
      </p:nvGrpSpPr>
      <p:grpSpPr>
        <a:xfrm>
          <a:off x="0" y="0"/>
          <a:ext cx="0" cy="0"/>
          <a:chOff x="0" y="0"/>
          <a:chExt cx="0" cy="0"/>
        </a:xfrm>
      </p:grpSpPr>
      <p:sp>
        <p:nvSpPr>
          <p:cNvPr id="386" name="Google Shape;386;p71"/>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87" name="Google Shape;387;p71"/>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388" name="Google Shape;388;p71"/>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389"/>
        <p:cNvGrpSpPr/>
        <p:nvPr/>
      </p:nvGrpSpPr>
      <p:grpSpPr>
        <a:xfrm>
          <a:off x="0" y="0"/>
          <a:ext cx="0" cy="0"/>
          <a:chOff x="0" y="0"/>
          <a:chExt cx="0" cy="0"/>
        </a:xfrm>
      </p:grpSpPr>
      <p:pic>
        <p:nvPicPr>
          <p:cNvPr id="390" name="Google Shape;390;p7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391" name="Google Shape;391;p7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392" name="Google Shape;392;p7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393" name="Google Shape;393;p7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rtl="0">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rtl="0">
              <a:lnSpc>
                <a:spcPct val="100000"/>
              </a:lnSpc>
              <a:spcBef>
                <a:spcPts val="600"/>
              </a:spcBef>
              <a:spcAft>
                <a:spcPts val="0"/>
              </a:spcAft>
              <a:buClr>
                <a:schemeClr val="dk1"/>
              </a:buClr>
              <a:buSzPts val="1700"/>
              <a:buNone/>
              <a:defRPr sz="1700"/>
            </a:lvl2pPr>
            <a:lvl3pPr lvl="2" algn="ctr" rtl="0">
              <a:lnSpc>
                <a:spcPct val="100000"/>
              </a:lnSpc>
              <a:spcBef>
                <a:spcPts val="600"/>
              </a:spcBef>
              <a:spcAft>
                <a:spcPts val="0"/>
              </a:spcAft>
              <a:buClr>
                <a:schemeClr val="dk1"/>
              </a:buClr>
              <a:buSzPts val="1600"/>
              <a:buNone/>
              <a:defRPr sz="1600"/>
            </a:lvl3pPr>
            <a:lvl4pPr lvl="3" algn="ctr" rtl="0">
              <a:lnSpc>
                <a:spcPct val="100000"/>
              </a:lnSpc>
              <a:spcBef>
                <a:spcPts val="600"/>
              </a:spcBef>
              <a:spcAft>
                <a:spcPts val="0"/>
              </a:spcAft>
              <a:buClr>
                <a:schemeClr val="dk1"/>
              </a:buClr>
              <a:buSzPts val="1400"/>
              <a:buNone/>
              <a:defRPr sz="1400"/>
            </a:lvl4pPr>
            <a:lvl5pPr lvl="4" algn="ctr" rtl="0">
              <a:lnSpc>
                <a:spcPct val="100000"/>
              </a:lnSpc>
              <a:spcBef>
                <a:spcPts val="600"/>
              </a:spcBef>
              <a:spcAft>
                <a:spcPts val="0"/>
              </a:spcAft>
              <a:buClr>
                <a:schemeClr val="dk1"/>
              </a:buClr>
              <a:buSzPts val="1400"/>
              <a:buNone/>
              <a:defRPr sz="1400"/>
            </a:lvl5pPr>
            <a:lvl6pPr lvl="5" algn="ctr" rtl="0">
              <a:lnSpc>
                <a:spcPct val="90000"/>
              </a:lnSpc>
              <a:spcBef>
                <a:spcPts val="400"/>
              </a:spcBef>
              <a:spcAft>
                <a:spcPts val="0"/>
              </a:spcAft>
              <a:buClr>
                <a:schemeClr val="dk1"/>
              </a:buClr>
              <a:buSzPts val="1400"/>
              <a:buNone/>
              <a:defRPr sz="1400"/>
            </a:lvl6pPr>
            <a:lvl7pPr lvl="6" algn="ctr" rtl="0">
              <a:lnSpc>
                <a:spcPct val="90000"/>
              </a:lnSpc>
              <a:spcBef>
                <a:spcPts val="400"/>
              </a:spcBef>
              <a:spcAft>
                <a:spcPts val="0"/>
              </a:spcAft>
              <a:buClr>
                <a:schemeClr val="dk1"/>
              </a:buClr>
              <a:buSzPts val="1400"/>
              <a:buNone/>
              <a:defRPr sz="1400"/>
            </a:lvl7pPr>
            <a:lvl8pPr lvl="7" algn="ctr" rtl="0">
              <a:lnSpc>
                <a:spcPct val="90000"/>
              </a:lnSpc>
              <a:spcBef>
                <a:spcPts val="400"/>
              </a:spcBef>
              <a:spcAft>
                <a:spcPts val="0"/>
              </a:spcAft>
              <a:buClr>
                <a:schemeClr val="dk1"/>
              </a:buClr>
              <a:buSzPts val="1400"/>
              <a:buNone/>
              <a:defRPr sz="1400"/>
            </a:lvl8pPr>
            <a:lvl9pPr lvl="8" algn="ctr" rtl="0">
              <a:lnSpc>
                <a:spcPct val="90000"/>
              </a:lnSpc>
              <a:spcBef>
                <a:spcPts val="400"/>
              </a:spcBef>
              <a:spcAft>
                <a:spcPts val="0"/>
              </a:spcAft>
              <a:buClr>
                <a:schemeClr val="dk1"/>
              </a:buClr>
              <a:buSzPts val="1400"/>
              <a:buNone/>
              <a:defRPr sz="1400"/>
            </a:lvl9pPr>
          </a:lstStyle>
          <a:p>
            <a:endParaRPr/>
          </a:p>
        </p:txBody>
      </p:sp>
      <p:sp>
        <p:nvSpPr>
          <p:cNvPr id="394" name="Google Shape;394;p7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rtl="0">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395" name="Google Shape;395;p7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396" name="Google Shape;396;p7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397"/>
        <p:cNvGrpSpPr/>
        <p:nvPr/>
      </p:nvGrpSpPr>
      <p:grpSpPr>
        <a:xfrm>
          <a:off x="0" y="0"/>
          <a:ext cx="0" cy="0"/>
          <a:chOff x="0" y="0"/>
          <a:chExt cx="0" cy="0"/>
        </a:xfrm>
      </p:grpSpPr>
      <p:sp>
        <p:nvSpPr>
          <p:cNvPr id="398" name="Google Shape;398;p73"/>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99" name="Google Shape;399;p7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400" name="Google Shape;400;p73"/>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49" name="Google Shape;49;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0" name="Google Shape;50;p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1" name="Google Shape;51;p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2" name="Google Shape;52;p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53" name="Google Shape;53;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401"/>
        <p:cNvGrpSpPr/>
        <p:nvPr/>
      </p:nvGrpSpPr>
      <p:grpSpPr>
        <a:xfrm>
          <a:off x="0" y="0"/>
          <a:ext cx="0" cy="0"/>
          <a:chOff x="0" y="0"/>
          <a:chExt cx="0" cy="0"/>
        </a:xfrm>
      </p:grpSpPr>
      <p:sp>
        <p:nvSpPr>
          <p:cNvPr id="402" name="Google Shape;402;p74"/>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03" name="Google Shape;403;p74"/>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4" name="Google Shape;404;p7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3" name="Google Shape;13;p2"/>
          <p:cNvPicPr preferRelativeResize="0"/>
          <p:nvPr/>
        </p:nvPicPr>
        <p:blipFill rotWithShape="1">
          <a:blip r:embed="rId2">
            <a:alphaModFix/>
          </a:blip>
          <a:srcRect r="49949"/>
          <a:stretch/>
        </p:blipFill>
        <p:spPr>
          <a:xfrm>
            <a:off x="3001450" y="828800"/>
            <a:ext cx="6142551" cy="4314701"/>
          </a:xfrm>
          <a:prstGeom prst="rect">
            <a:avLst/>
          </a:prstGeom>
          <a:noFill/>
          <a:ln>
            <a:noFill/>
          </a:ln>
        </p:spPr>
      </p:pic>
    </p:spTree>
    <p:extLst>
      <p:ext uri="{BB962C8B-B14F-4D97-AF65-F5344CB8AC3E}">
        <p14:creationId xmlns:p14="http://schemas.microsoft.com/office/powerpoint/2010/main" val="15486001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14"/>
        <p:cNvGrpSpPr/>
        <p:nvPr/>
      </p:nvGrpSpPr>
      <p:grpSpPr>
        <a:xfrm>
          <a:off x="0" y="0"/>
          <a:ext cx="0" cy="0"/>
          <a:chOff x="0" y="0"/>
          <a:chExt cx="0" cy="0"/>
        </a:xfrm>
      </p:grpSpPr>
      <p:sp>
        <p:nvSpPr>
          <p:cNvPr id="15" name="Google Shape;15;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2278305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 name="Google Shape;18;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 name="Google Shape;19;p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0" name="Google Shape;20;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 name="Google Shape;21;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6428875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2"/>
        <p:cNvGrpSpPr/>
        <p:nvPr/>
      </p:nvGrpSpPr>
      <p:grpSpPr>
        <a:xfrm>
          <a:off x="0" y="0"/>
          <a:ext cx="0" cy="0"/>
          <a:chOff x="0" y="0"/>
          <a:chExt cx="0" cy="0"/>
        </a:xfrm>
      </p:grpSpPr>
      <p:sp>
        <p:nvSpPr>
          <p:cNvPr id="23" name="Google Shape;23;p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5" name="Google Shape;25;p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229002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28" name="Google Shape;28;p6"/>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9" name="Google Shape;29;p6"/>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735952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 name="Google Shape;32;p7"/>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3" name="Google Shape;33;p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4" name="Google Shape;34;p7"/>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 name="Google Shape;35;p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6" name="Google Shape;36;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7643436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9" name="Google Shape;39;p8"/>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0" name="Google Shape;40;p8"/>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1" name="Google Shape;41;p8"/>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2" name="Google Shape;42;p8"/>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3" name="Google Shape;43;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3214110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4"/>
        <p:cNvGrpSpPr/>
        <p:nvPr/>
      </p:nvGrpSpPr>
      <p:grpSpPr>
        <a:xfrm>
          <a:off x="0" y="0"/>
          <a:ext cx="0" cy="0"/>
          <a:chOff x="0" y="0"/>
          <a:chExt cx="0" cy="0"/>
        </a:xfrm>
      </p:grpSpPr>
      <p:pic>
        <p:nvPicPr>
          <p:cNvPr id="45" name="Google Shape;45;p9"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6" name="Google Shape;46;p9"/>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 name="Google Shape;47;p9"/>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8" name="Google Shape;48;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5513313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 Mobiliteit">
  <p:cSld name="Title - Mobiliteit">
    <p:spTree>
      <p:nvGrpSpPr>
        <p:cNvPr id="1"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1" name="Google Shape;51;p1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2" name="Google Shape;52;p1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3" name="Google Shape;53;p10"/>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4" name="Google Shape;54;p10"/>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55" name="Google Shape;55;p1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700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 name="Google Shape;56;p1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59" name="Google Shape;59;p1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6"/>
        <p:cNvGrpSpPr/>
        <p:nvPr/>
      </p:nvGrpSpPr>
      <p:grpSpPr>
        <a:xfrm>
          <a:off x="0" y="0"/>
          <a:ext cx="0" cy="0"/>
          <a:chOff x="0" y="0"/>
          <a:chExt cx="0" cy="0"/>
        </a:xfrm>
      </p:grpSpPr>
      <p:sp>
        <p:nvSpPr>
          <p:cNvPr id="57" name="Google Shape;57;p1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 name="Google Shape;58;p11"/>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1" name="Google Shape;61;p11"/>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206977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2"/>
        <p:cNvGrpSpPr/>
        <p:nvPr/>
      </p:nvGrpSpPr>
      <p:grpSpPr>
        <a:xfrm>
          <a:off x="0" y="0"/>
          <a:ext cx="0" cy="0"/>
          <a:chOff x="0" y="0"/>
          <a:chExt cx="0" cy="0"/>
        </a:xfrm>
      </p:grpSpPr>
      <p:sp>
        <p:nvSpPr>
          <p:cNvPr id="63" name="Google Shape;63;p12"/>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4" name="Google Shape;64;p12"/>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2"/>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2"/>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7" name="Google Shape;67;p12"/>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68" name="Google Shape;68;p12"/>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73466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1" name="Google Shape;71;p13"/>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534305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4" name="Google Shape;74;p14"/>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75" name="Google Shape;75;p1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extLst>
      <p:ext uri="{BB962C8B-B14F-4D97-AF65-F5344CB8AC3E}">
        <p14:creationId xmlns:p14="http://schemas.microsoft.com/office/powerpoint/2010/main" val="40596454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78" name="Google Shape;78;p15"/>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9" name="Google Shape;79;p15"/>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extLst>
      <p:ext uri="{BB962C8B-B14F-4D97-AF65-F5344CB8AC3E}">
        <p14:creationId xmlns:p14="http://schemas.microsoft.com/office/powerpoint/2010/main" val="19792331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6"/>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3" name="Google Shape;83;p16"/>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4" name="Google Shape;84;p16"/>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extLst>
      <p:ext uri="{BB962C8B-B14F-4D97-AF65-F5344CB8AC3E}">
        <p14:creationId xmlns:p14="http://schemas.microsoft.com/office/powerpoint/2010/main" val="31142570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87"/>
        <p:cNvGrpSpPr/>
        <p:nvPr/>
      </p:nvGrpSpPr>
      <p:grpSpPr>
        <a:xfrm>
          <a:off x="0" y="0"/>
          <a:ext cx="0" cy="0"/>
          <a:chOff x="0" y="0"/>
          <a:chExt cx="0" cy="0"/>
        </a:xfrm>
      </p:grpSpPr>
      <p:sp>
        <p:nvSpPr>
          <p:cNvPr id="88" name="Google Shape;88;p17"/>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89" name="Google Shape;89;p17"/>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0" name="Google Shape;90;p17"/>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1" name="Google Shape;91;p17">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2" name="Google Shape;92;p17"/>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extLst>
      <p:ext uri="{BB962C8B-B14F-4D97-AF65-F5344CB8AC3E}">
        <p14:creationId xmlns:p14="http://schemas.microsoft.com/office/powerpoint/2010/main" val="2604176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0"/>
        <p:cNvGrpSpPr/>
        <p:nvPr/>
      </p:nvGrpSpPr>
      <p:grpSpPr>
        <a:xfrm>
          <a:off x="0" y="0"/>
          <a:ext cx="0" cy="0"/>
          <a:chOff x="0" y="0"/>
          <a:chExt cx="0" cy="0"/>
        </a:xfrm>
      </p:grpSpPr>
      <p:sp>
        <p:nvSpPr>
          <p:cNvPr id="61" name="Google Shape;61;p1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2" name="Google Shape;62;p1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5" name="Google Shape;65;p1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66" name="Google Shape;66;p1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4.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theme" Target="../theme/theme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95" name="Google Shape;95;p1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96" name="Google Shape;96;p18"/>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18"/>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18"/>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73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68" name="Google Shape;168;p3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69" name="Google Shape;169;p32"/>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0" name="Google Shape;170;p32"/>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1" name="Google Shape;171;p3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66" name="Google Shape;266;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67" name="Google Shape;267;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8" name="Google Shape;268;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9" name="Google Shape;269;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extLst>
      <p:ext uri="{BB962C8B-B14F-4D97-AF65-F5344CB8AC3E}">
        <p14:creationId xmlns:p14="http://schemas.microsoft.com/office/powerpoint/2010/main" val="3375838729"/>
      </p:ext>
    </p:extLst>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mailto:laurens.vercauteren@pwc.com"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5" Type="http://schemas.openxmlformats.org/officeDocument/2006/relationships/comments" Target="../comments/comment1.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hyperlink" Target="https://overheid.vlaanderen.be/opleiding/oslo-trapeze?_cldee=a2V2aW4uaGFsZXlkdEB2bGFhbmRlcmVuLmJl&amp;recipientid=contact-6ce4a8517dd3e811a972000d3ab98582-989da9acbb4241e4829946d2e8a0e828&amp;esid=a14015bf-09d4-eb11-bacc-000d3adccc13"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p37"/>
          <p:cNvGrpSpPr/>
          <p:nvPr/>
        </p:nvGrpSpPr>
        <p:grpSpPr>
          <a:xfrm>
            <a:off x="-177800" y="-135466"/>
            <a:ext cx="5401982" cy="5427134"/>
            <a:chOff x="0" y="0"/>
            <a:chExt cx="8134350" cy="6858001"/>
          </a:xfrm>
        </p:grpSpPr>
        <p:sp>
          <p:nvSpPr>
            <p:cNvPr id="196" name="Google Shape;196;p37"/>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7" name="Google Shape;197;p37"/>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a:ln>
                  <a:noFill/>
                </a:ln>
                <a:solidFill>
                  <a:srgbClr val="FFFFFF"/>
                </a:solidFill>
                <a:effectLst/>
                <a:uLnTx/>
                <a:uFillTx/>
                <a:latin typeface="Arial"/>
                <a:ea typeface="Arial"/>
                <a:cs typeface="Arial"/>
                <a:sym typeface="Arial"/>
              </a:endParaRPr>
            </a:p>
          </p:txBody>
        </p:sp>
      </p:grpSp>
      <p:sp>
        <p:nvSpPr>
          <p:cNvPr id="198" name="Google Shape;198;p37"/>
          <p:cNvSpPr txBox="1"/>
          <p:nvPr/>
        </p:nvSpPr>
        <p:spPr>
          <a:xfrm>
            <a:off x="511351" y="1844195"/>
            <a:ext cx="5203500" cy="1390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58343"/>
              </a:lnSpc>
              <a:spcBef>
                <a:spcPts val="0"/>
              </a:spcBef>
              <a:spcAft>
                <a:spcPts val="0"/>
              </a:spcAft>
              <a:buClr>
                <a:srgbClr val="000000"/>
              </a:buClr>
              <a:buSzPts val="3200"/>
              <a:buFont typeface="Arial"/>
              <a:buNone/>
              <a:tabLst/>
              <a:defRPr/>
            </a:pPr>
            <a:endParaRPr kumimoji="0" sz="3200" b="0" i="0" u="none" strike="noStrike" kern="0" cap="none" spc="0" normalizeH="0" baseline="0" noProof="0">
              <a:ln>
                <a:noFill/>
              </a:ln>
              <a:solidFill>
                <a:srgbClr val="373636"/>
              </a:solidFill>
              <a:effectLst/>
              <a:uLnTx/>
              <a:uFillTx/>
              <a:latin typeface="Arial"/>
              <a:ea typeface="Arial"/>
              <a:cs typeface="Arial"/>
              <a:sym typeface="Arial"/>
            </a:endParaRPr>
          </a:p>
          <a:p>
            <a:pPr marL="0" marR="0" lvl="0" indent="0" algn="l" defTabSz="914400" rtl="0" eaLnBrk="1" fontAlgn="auto" latinLnBrk="0" hangingPunct="1">
              <a:lnSpc>
                <a:spcPct val="158343"/>
              </a:lnSpc>
              <a:spcBef>
                <a:spcPts val="0"/>
              </a:spcBef>
              <a:spcAft>
                <a:spcPts val="0"/>
              </a:spcAft>
              <a:buClr>
                <a:srgbClr val="000000"/>
              </a:buClr>
              <a:buSzPts val="3200"/>
              <a:buFont typeface="Arial"/>
              <a:buNone/>
              <a:tabLst/>
              <a:defRPr/>
            </a:pPr>
            <a:endParaRPr kumimoji="0" sz="3200" b="0" i="0" u="none" strike="noStrike" kern="0" cap="none" spc="0" normalizeH="0" baseline="0" noProof="0">
              <a:ln>
                <a:noFill/>
              </a:ln>
              <a:solidFill>
                <a:srgbClr val="373636"/>
              </a:solidFill>
              <a:effectLst/>
              <a:uLnTx/>
              <a:uFillTx/>
              <a:latin typeface="Arial"/>
              <a:ea typeface="Arial"/>
              <a:cs typeface="Arial"/>
              <a:sym typeface="Arial"/>
            </a:endParaRPr>
          </a:p>
          <a:p>
            <a:pPr marL="0" marR="0" lvl="0" indent="0" algn="l" defTabSz="914400" rtl="0" eaLnBrk="1" fontAlgn="auto" latinLnBrk="0" hangingPunct="1">
              <a:lnSpc>
                <a:spcPct val="158343"/>
              </a:lnSpc>
              <a:spcBef>
                <a:spcPts val="0"/>
              </a:spcBef>
              <a:spcAft>
                <a:spcPts val="0"/>
              </a:spcAft>
              <a:buClr>
                <a:srgbClr val="000000"/>
              </a:buClr>
              <a:buSzPts val="3200"/>
              <a:buFont typeface="Arial"/>
              <a:buNone/>
              <a:tabLst/>
              <a:defRPr/>
            </a:pPr>
            <a:r>
              <a:rPr kumimoji="0" lang="nl-BE" sz="3200" b="0" i="0" u="none" strike="noStrike" kern="0" cap="none" spc="0" normalizeH="0" baseline="0" noProof="0">
                <a:ln>
                  <a:noFill/>
                </a:ln>
                <a:solidFill>
                  <a:srgbClr val="373636"/>
                </a:solidFill>
                <a:effectLst/>
                <a:uLnTx/>
                <a:uFillTx/>
                <a:latin typeface="Arial"/>
                <a:ea typeface="Arial"/>
                <a:cs typeface="Arial"/>
                <a:sym typeface="Arial"/>
              </a:rPr>
              <a:t>OSLO </a:t>
            </a:r>
            <a:r>
              <a:rPr kumimoji="0" lang="nl-BE" sz="3200" b="0" i="0" u="none" strike="noStrike" kern="0" cap="none" spc="0" normalizeH="0" baseline="0" noProof="0">
                <a:ln>
                  <a:noFill/>
                </a:ln>
                <a:solidFill>
                  <a:srgbClr val="373636"/>
                </a:solidFill>
                <a:effectLst/>
                <a:uLnTx/>
                <a:uFillTx/>
                <a:latin typeface="Arial"/>
                <a:cs typeface="Arial"/>
                <a:sym typeface="Arial"/>
              </a:rPr>
              <a:t>Core Consent</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9" name="Google Shape;199;p37"/>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0" name="Google Shape;200;p37"/>
          <p:cNvSpPr txBox="1"/>
          <p:nvPr/>
        </p:nvSpPr>
        <p:spPr>
          <a:xfrm>
            <a:off x="499135" y="4686780"/>
            <a:ext cx="4773300" cy="264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nl-BE" sz="1400" b="0" i="0" u="none" strike="noStrike" kern="0" cap="none" spc="0" normalizeH="0" baseline="0" noProof="0">
                <a:ln>
                  <a:noFill/>
                </a:ln>
                <a:solidFill>
                  <a:srgbClr val="000000"/>
                </a:solidFill>
                <a:effectLst/>
                <a:uLnTx/>
                <a:uFillTx/>
                <a:latin typeface="Arial"/>
                <a:ea typeface="Arial"/>
                <a:cs typeface="Arial"/>
                <a:sym typeface="Arial"/>
              </a:rPr>
              <a:t>Digitaal Vlaanderen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01" name="Google Shape;201;p37"/>
          <p:cNvPicPr preferRelativeResize="0"/>
          <p:nvPr/>
        </p:nvPicPr>
        <p:blipFill rotWithShape="1">
          <a:blip r:embed="rId3">
            <a:alphaModFix/>
          </a:blip>
          <a:srcRect l="5325"/>
          <a:stretch/>
        </p:blipFill>
        <p:spPr>
          <a:xfrm>
            <a:off x="499135" y="273306"/>
            <a:ext cx="1828550" cy="734475"/>
          </a:xfrm>
          <a:prstGeom prst="rect">
            <a:avLst/>
          </a:prstGeom>
          <a:noFill/>
          <a:ln>
            <a:noFill/>
          </a:ln>
        </p:spPr>
      </p:pic>
      <p:sp>
        <p:nvSpPr>
          <p:cNvPr id="202" name="Google Shape;202;p37"/>
          <p:cNvSpPr txBox="1"/>
          <p:nvPr/>
        </p:nvSpPr>
        <p:spPr>
          <a:xfrm>
            <a:off x="499135" y="4396905"/>
            <a:ext cx="4773300" cy="264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nl-BE" sz="1400" b="0" i="0" u="none" strike="noStrike" kern="0" cap="none" spc="0" normalizeH="0" baseline="0" noProof="0">
                <a:ln>
                  <a:noFill/>
                </a:ln>
                <a:solidFill>
                  <a:srgbClr val="000000"/>
                </a:solidFill>
                <a:effectLst/>
                <a:uLnTx/>
                <a:uFillTx/>
                <a:latin typeface="Arial"/>
                <a:cs typeface="Arial"/>
                <a:sym typeface="Arial"/>
              </a:rPr>
              <a:t>Virtual Workshop</a:t>
            </a:r>
            <a:r>
              <a:rPr kumimoji="0" lang="nl-BE" sz="1400" b="0" i="0" u="none" strike="noStrike" kern="0" cap="none" spc="0" normalizeH="0" baseline="0" noProof="0">
                <a:ln>
                  <a:noFill/>
                </a:ln>
                <a:solidFill>
                  <a:srgbClr val="000000"/>
                </a:solidFill>
                <a:effectLst/>
                <a:uLnTx/>
                <a:uFillTx/>
                <a:latin typeface="Arial"/>
                <a:ea typeface="Arial"/>
                <a:cs typeface="Arial"/>
                <a:sym typeface="Arial"/>
              </a:rPr>
              <a:t> - Microsoft Teams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3" name="Google Shape;203;p37"/>
          <p:cNvSpPr txBox="1"/>
          <p:nvPr/>
        </p:nvSpPr>
        <p:spPr>
          <a:xfrm>
            <a:off x="440611" y="3253472"/>
            <a:ext cx="7070100" cy="790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550"/>
              <a:buFont typeface="Arial"/>
              <a:buNone/>
              <a:tabLst/>
              <a:defRPr/>
            </a:pPr>
            <a:r>
              <a:rPr kumimoji="0" lang="nl-BE" sz="1550" b="1" i="0" u="none" strike="noStrike" kern="0" cap="none" spc="0" normalizeH="0" baseline="0" noProof="0" dirty="0" err="1">
                <a:ln>
                  <a:noFill/>
                </a:ln>
                <a:solidFill>
                  <a:srgbClr val="000000"/>
                </a:solidFill>
                <a:effectLst/>
                <a:uLnTx/>
                <a:uFillTx/>
                <a:latin typeface="Arial"/>
                <a:ea typeface="Arial"/>
                <a:cs typeface="Arial"/>
                <a:sym typeface="Arial"/>
              </a:rPr>
              <a:t>We</a:t>
            </a:r>
            <a:r>
              <a:rPr kumimoji="0" lang="nl-BE" sz="1550" b="1" i="0" u="none" strike="noStrike" kern="0" cap="none" spc="0" normalizeH="0" baseline="0" noProof="0" dirty="0" err="1">
                <a:ln>
                  <a:noFill/>
                </a:ln>
                <a:solidFill>
                  <a:srgbClr val="000000"/>
                </a:solidFill>
                <a:effectLst/>
                <a:uLnTx/>
                <a:uFillTx/>
                <a:latin typeface="Arial"/>
                <a:cs typeface="Arial"/>
                <a:sym typeface="Arial"/>
              </a:rPr>
              <a:t>lcome</a:t>
            </a:r>
            <a:r>
              <a:rPr kumimoji="0" lang="nl-BE" sz="1550" b="1" i="0" u="none" strike="noStrike" kern="0" cap="none" spc="0" normalizeH="0" baseline="0" noProof="0" dirty="0">
                <a:ln>
                  <a:noFill/>
                </a:ln>
                <a:solidFill>
                  <a:srgbClr val="000000"/>
                </a:solidFill>
                <a:effectLst/>
                <a:uLnTx/>
                <a:uFillTx/>
                <a:latin typeface="Arial"/>
                <a:ea typeface="Arial"/>
                <a:cs typeface="Arial"/>
                <a:sym typeface="Arial"/>
              </a:rPr>
              <a:t>! We </a:t>
            </a:r>
            <a:r>
              <a:rPr kumimoji="0" lang="nl-BE" sz="1550" b="1" i="0" u="none" strike="noStrike" kern="0" cap="none" spc="0" normalizeH="0" baseline="0" noProof="0" dirty="0" err="1">
                <a:ln>
                  <a:noFill/>
                </a:ln>
                <a:solidFill>
                  <a:srgbClr val="000000"/>
                </a:solidFill>
                <a:effectLst/>
                <a:uLnTx/>
                <a:uFillTx/>
                <a:latin typeface="Arial"/>
                <a:cs typeface="Arial"/>
                <a:sym typeface="Arial"/>
              </a:rPr>
              <a:t>will</a:t>
            </a:r>
            <a:r>
              <a:rPr kumimoji="0" lang="nl-BE" sz="1550" b="1" i="0" u="none" strike="noStrike" kern="0" cap="none" spc="0" normalizeH="0" baseline="0" noProof="0" dirty="0">
                <a:ln>
                  <a:noFill/>
                </a:ln>
                <a:solidFill>
                  <a:srgbClr val="000000"/>
                </a:solidFill>
                <a:effectLst/>
                <a:uLnTx/>
                <a:uFillTx/>
                <a:latin typeface="Arial"/>
                <a:cs typeface="Arial"/>
                <a:sym typeface="Arial"/>
              </a:rPr>
              <a:t> start at</a:t>
            </a:r>
            <a:r>
              <a:rPr kumimoji="0" lang="nl-BE" sz="1550" b="1" i="0" u="none" strike="noStrike" kern="0" cap="none" spc="0" normalizeH="0" baseline="0" noProof="0" dirty="0">
                <a:ln>
                  <a:noFill/>
                </a:ln>
                <a:solidFill>
                  <a:srgbClr val="000000"/>
                </a:solidFill>
                <a:effectLst/>
                <a:uLnTx/>
                <a:uFillTx/>
                <a:latin typeface="Arial"/>
                <a:ea typeface="Arial"/>
                <a:cs typeface="Arial"/>
                <a:sym typeface="Arial"/>
              </a:rPr>
              <a:t> </a:t>
            </a:r>
            <a:r>
              <a:rPr kumimoji="0" lang="nl-BE" sz="1550" b="1" i="0" u="none" strike="noStrike" kern="0" cap="none" spc="0" normalizeH="0" baseline="0" noProof="0" dirty="0">
                <a:ln>
                  <a:noFill/>
                </a:ln>
                <a:solidFill>
                  <a:srgbClr val="000000"/>
                </a:solidFill>
                <a:effectLst/>
                <a:uLnTx/>
                <a:uFillTx/>
                <a:latin typeface="Arial"/>
                <a:cs typeface="Arial"/>
                <a:sym typeface="Arial"/>
              </a:rPr>
              <a:t>1:05 </a:t>
            </a:r>
            <a:r>
              <a:rPr kumimoji="0" lang="nl-BE" sz="1550" b="1" i="0" u="none" strike="noStrike" kern="0" cap="none" spc="0" normalizeH="0" baseline="0" noProof="0" dirty="0" err="1">
                <a:ln>
                  <a:noFill/>
                </a:ln>
                <a:solidFill>
                  <a:srgbClr val="000000"/>
                </a:solidFill>
                <a:effectLst/>
                <a:uLnTx/>
                <a:uFillTx/>
                <a:latin typeface="Arial"/>
                <a:cs typeface="Arial"/>
                <a:sym typeface="Arial"/>
              </a:rPr>
              <a:t>pm</a:t>
            </a:r>
            <a:r>
              <a:rPr kumimoji="0" lang="nl-BE" sz="1550" b="1" i="0" u="none" strike="noStrike" kern="0" cap="none" spc="0" normalizeH="0" baseline="0" noProof="0" dirty="0">
                <a:ln>
                  <a:noFill/>
                </a:ln>
                <a:solidFill>
                  <a:srgbClr val="000000"/>
                </a:solidFill>
                <a:effectLst/>
                <a:uLnTx/>
                <a:uFillTx/>
                <a:latin typeface="Arial"/>
                <a:ea typeface="Arial"/>
                <a:cs typeface="Arial"/>
                <a:sym typeface="Arial"/>
              </a:rPr>
              <a:t>.</a:t>
            </a:r>
            <a:br>
              <a:rPr kumimoji="0" lang="nl-BE" sz="1550" b="1" i="0" u="none" strike="noStrike" kern="0" cap="none" spc="0" normalizeH="0" baseline="0" noProof="0" dirty="0">
                <a:ln>
                  <a:noFill/>
                </a:ln>
                <a:solidFill>
                  <a:srgbClr val="000000"/>
                </a:solidFill>
                <a:effectLst/>
                <a:uLnTx/>
                <a:uFillTx/>
                <a:latin typeface="Arial"/>
                <a:ea typeface="Arial"/>
                <a:cs typeface="Arial"/>
                <a:sym typeface="Arial"/>
              </a:rPr>
            </a:br>
            <a:endParaRPr kumimoji="0" sz="1550" b="1"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nl-BE" sz="1400" b="1" i="0" u="none" strike="noStrike" kern="0" cap="none" spc="0" normalizeH="0" baseline="0" noProof="0" dirty="0" err="1">
                <a:ln>
                  <a:noFill/>
                </a:ln>
                <a:solidFill>
                  <a:srgbClr val="000000"/>
                </a:solidFill>
                <a:effectLst/>
                <a:uLnTx/>
                <a:uFillTx/>
                <a:latin typeface="Arial"/>
                <a:cs typeface="Arial"/>
                <a:sym typeface="Arial"/>
              </a:rPr>
              <a:t>Thursday</a:t>
            </a:r>
            <a:r>
              <a:rPr kumimoji="0" lang="nl-BE" sz="1400" b="1" i="0" u="none" strike="noStrike" kern="0" cap="none" spc="0" normalizeH="0" baseline="0" noProof="0" dirty="0">
                <a:ln>
                  <a:noFill/>
                </a:ln>
                <a:solidFill>
                  <a:srgbClr val="000000"/>
                </a:solidFill>
                <a:effectLst/>
                <a:uLnTx/>
                <a:uFillTx/>
                <a:latin typeface="Arial"/>
                <a:cs typeface="Arial"/>
                <a:sym typeface="Arial"/>
              </a:rPr>
              <a:t> </a:t>
            </a:r>
            <a:r>
              <a:rPr kumimoji="0" lang="nl-BE" sz="1400" b="1" i="0" u="none" strike="noStrike" kern="0" cap="none" spc="0" normalizeH="0" baseline="0" noProof="0" dirty="0" err="1">
                <a:ln>
                  <a:noFill/>
                </a:ln>
                <a:solidFill>
                  <a:srgbClr val="000000"/>
                </a:solidFill>
                <a:effectLst/>
                <a:uLnTx/>
                <a:uFillTx/>
                <a:latin typeface="Arial"/>
                <a:cs typeface="Arial"/>
                <a:sym typeface="Arial"/>
              </a:rPr>
              <a:t>the</a:t>
            </a:r>
            <a:r>
              <a:rPr kumimoji="0" lang="nl-BE" sz="1400" b="1" i="0" u="none" strike="noStrike" kern="0" cap="none" spc="0" normalizeH="0" baseline="0" noProof="0" dirty="0">
                <a:ln>
                  <a:noFill/>
                </a:ln>
                <a:solidFill>
                  <a:srgbClr val="000000"/>
                </a:solidFill>
                <a:effectLst/>
                <a:uLnTx/>
                <a:uFillTx/>
                <a:latin typeface="Arial"/>
                <a:cs typeface="Arial"/>
                <a:sym typeface="Arial"/>
              </a:rPr>
              <a:t> 23th of September</a:t>
            </a:r>
            <a:r>
              <a:rPr kumimoji="0" lang="nl-BE" sz="1400" b="1" i="0" u="none" strike="noStrike" kern="0" cap="none" spc="0" normalizeH="0" baseline="0" noProof="0" dirty="0">
                <a:ln>
                  <a:noFill/>
                </a:ln>
                <a:solidFill>
                  <a:srgbClr val="000000"/>
                </a:solidFill>
                <a:effectLst/>
                <a:uLnTx/>
                <a:uFillTx/>
                <a:latin typeface="Arial"/>
                <a:ea typeface="Arial"/>
                <a:cs typeface="Arial"/>
                <a:sym typeface="Arial"/>
              </a:rPr>
              <a:t> 2021</a:t>
            </a:r>
            <a:endParaRPr kumimoji="0" sz="1200" b="1" i="0" u="none" strike="noStrike" kern="0" cap="none" spc="0" normalizeH="0" baseline="0" noProof="0" dirty="0">
              <a:ln>
                <a:noFill/>
              </a:ln>
              <a:solidFill>
                <a:srgbClr val="000000"/>
              </a:solidFill>
              <a:effectLst/>
              <a:uLnTx/>
              <a:uFillTx/>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4"/>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400" b="1" dirty="0" err="1"/>
              <a:t>What</a:t>
            </a:r>
            <a:r>
              <a:rPr lang="nl-BE" sz="2400" b="1" dirty="0"/>
              <a:t> </a:t>
            </a:r>
            <a:r>
              <a:rPr lang="nl-BE" sz="2400" b="1" dirty="0" err="1"/>
              <a:t>did</a:t>
            </a:r>
            <a:r>
              <a:rPr lang="nl-BE" sz="2400" b="1" dirty="0"/>
              <a:t> we do in </a:t>
            </a:r>
            <a:r>
              <a:rPr lang="nl-BE" sz="2400" b="1" dirty="0" err="1"/>
              <a:t>the</a:t>
            </a:r>
            <a:r>
              <a:rPr lang="nl-BE" sz="2400" b="1" dirty="0"/>
              <a:t> </a:t>
            </a:r>
            <a:r>
              <a:rPr lang="nl-BE" sz="2400" b="1" dirty="0" err="1"/>
              <a:t>previous</a:t>
            </a:r>
            <a:r>
              <a:rPr lang="nl-BE" sz="2400" b="1" dirty="0"/>
              <a:t> workshop?</a:t>
            </a:r>
            <a:endParaRPr sz="2400" b="1" dirty="0"/>
          </a:p>
        </p:txBody>
      </p:sp>
      <p:pic>
        <p:nvPicPr>
          <p:cNvPr id="549" name="Google Shape;549;p84"/>
          <p:cNvPicPr preferRelativeResize="0"/>
          <p:nvPr/>
        </p:nvPicPr>
        <p:blipFill>
          <a:blip r:embed="rId3">
            <a:alphaModFix/>
          </a:blip>
          <a:stretch>
            <a:fillRect/>
          </a:stretch>
        </p:blipFill>
        <p:spPr>
          <a:xfrm>
            <a:off x="1860200" y="1909000"/>
            <a:ext cx="662201" cy="654125"/>
          </a:xfrm>
          <a:prstGeom prst="rect">
            <a:avLst/>
          </a:prstGeom>
          <a:noFill/>
          <a:ln>
            <a:noFill/>
          </a:ln>
        </p:spPr>
      </p:pic>
      <p:sp>
        <p:nvSpPr>
          <p:cNvPr id="550" name="Google Shape;550;p84"/>
          <p:cNvSpPr txBox="1"/>
          <p:nvPr/>
        </p:nvSpPr>
        <p:spPr>
          <a:xfrm>
            <a:off x="494425" y="3036950"/>
            <a:ext cx="2954100" cy="1369575"/>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GB" sz="1100" dirty="0"/>
              <a:t>Levels of interoperability</a:t>
            </a:r>
            <a:endParaRPr sz="1100" dirty="0"/>
          </a:p>
          <a:p>
            <a:pPr marL="914400" lvl="1" indent="-298450" algn="l" rtl="0">
              <a:spcBef>
                <a:spcPts val="0"/>
              </a:spcBef>
              <a:spcAft>
                <a:spcPts val="0"/>
              </a:spcAft>
              <a:buSzPts val="1100"/>
              <a:buChar char="○"/>
            </a:pPr>
            <a:r>
              <a:rPr lang="nl-BE" sz="1100" dirty="0" err="1"/>
              <a:t>Semantic</a:t>
            </a:r>
            <a:endParaRPr sz="1100" dirty="0"/>
          </a:p>
          <a:p>
            <a:pPr marL="914400" lvl="1" indent="-298450" algn="l" rtl="0">
              <a:spcBef>
                <a:spcPts val="0"/>
              </a:spcBef>
              <a:spcAft>
                <a:spcPts val="0"/>
              </a:spcAft>
              <a:buSzPts val="1100"/>
              <a:buChar char="○"/>
            </a:pPr>
            <a:r>
              <a:rPr lang="nl-BE" sz="1100" dirty="0"/>
              <a:t>Technical</a:t>
            </a:r>
            <a:endParaRPr sz="1100" dirty="0"/>
          </a:p>
          <a:p>
            <a:pPr marL="457200" lvl="0" indent="-298450" algn="l" rtl="0">
              <a:spcBef>
                <a:spcPts val="0"/>
              </a:spcBef>
              <a:spcAft>
                <a:spcPts val="0"/>
              </a:spcAft>
              <a:buSzPts val="1100"/>
              <a:buChar char="●"/>
            </a:pPr>
            <a:r>
              <a:rPr lang="nl-BE" sz="1100" dirty="0"/>
              <a:t>Re-</a:t>
            </a:r>
            <a:r>
              <a:rPr lang="nl-BE" sz="1100" dirty="0" err="1"/>
              <a:t>use</a:t>
            </a:r>
            <a:r>
              <a:rPr lang="nl-BE" sz="1100" dirty="0"/>
              <a:t> of data(</a:t>
            </a:r>
            <a:r>
              <a:rPr lang="nl-BE" sz="1100" dirty="0" err="1"/>
              <a:t>standards</a:t>
            </a:r>
            <a:r>
              <a:rPr lang="nl-BE" sz="1100" dirty="0"/>
              <a:t>)</a:t>
            </a:r>
            <a:endParaRPr sz="1100" dirty="0"/>
          </a:p>
          <a:p>
            <a:pPr marL="457200" lvl="0" indent="-298450" algn="l" rtl="0">
              <a:spcBef>
                <a:spcPts val="0"/>
              </a:spcBef>
              <a:spcAft>
                <a:spcPts val="0"/>
              </a:spcAft>
              <a:buSzPts val="1100"/>
              <a:buChar char="●"/>
            </a:pPr>
            <a:r>
              <a:rPr lang="nl-BE" sz="1100" dirty="0" err="1"/>
              <a:t>Process</a:t>
            </a:r>
            <a:r>
              <a:rPr lang="nl-BE" sz="1100" dirty="0"/>
              <a:t> </a:t>
            </a:r>
            <a:r>
              <a:rPr lang="nl-BE" sz="1100" dirty="0" err="1"/>
              <a:t>and</a:t>
            </a:r>
            <a:r>
              <a:rPr lang="nl-BE" sz="1100" dirty="0"/>
              <a:t> </a:t>
            </a:r>
            <a:r>
              <a:rPr lang="nl-BE" sz="1100" dirty="0" err="1"/>
              <a:t>method</a:t>
            </a:r>
            <a:endParaRPr sz="1100" dirty="0"/>
          </a:p>
          <a:p>
            <a:pPr marL="457200" lvl="0" indent="-298450" algn="l" rtl="0">
              <a:spcBef>
                <a:spcPts val="0"/>
              </a:spcBef>
              <a:spcAft>
                <a:spcPts val="0"/>
              </a:spcAft>
              <a:buSzPts val="1100"/>
              <a:buChar char="●"/>
            </a:pPr>
            <a:r>
              <a:rPr lang="nl-BE" sz="1100" dirty="0"/>
              <a:t>Context of </a:t>
            </a:r>
            <a:r>
              <a:rPr lang="nl-BE" sz="1100" dirty="0" err="1"/>
              <a:t>the</a:t>
            </a:r>
            <a:r>
              <a:rPr lang="nl-BE" sz="1100" dirty="0"/>
              <a:t> workshops</a:t>
            </a:r>
            <a:endParaRPr sz="1100" dirty="0"/>
          </a:p>
          <a:p>
            <a:pPr marL="0" lvl="0" indent="0" algn="l" rtl="0">
              <a:spcBef>
                <a:spcPts val="0"/>
              </a:spcBef>
              <a:spcAft>
                <a:spcPts val="0"/>
              </a:spcAft>
              <a:buNone/>
            </a:pPr>
            <a:endParaRPr sz="1100" dirty="0"/>
          </a:p>
        </p:txBody>
      </p:sp>
      <p:sp>
        <p:nvSpPr>
          <p:cNvPr id="551" name="Google Shape;551;p84"/>
          <p:cNvSpPr txBox="1"/>
          <p:nvPr/>
        </p:nvSpPr>
        <p:spPr>
          <a:xfrm>
            <a:off x="1576849" y="2674550"/>
            <a:ext cx="1498963"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dirty="0"/>
              <a:t>OSLO </a:t>
            </a:r>
            <a:r>
              <a:rPr lang="nl-BE" sz="1200" b="1" dirty="0" err="1"/>
              <a:t>introduction</a:t>
            </a:r>
            <a:endParaRPr sz="1100" b="1" dirty="0">
              <a:solidFill>
                <a:srgbClr val="434343"/>
              </a:solidFill>
            </a:endParaRPr>
          </a:p>
        </p:txBody>
      </p:sp>
      <p:pic>
        <p:nvPicPr>
          <p:cNvPr id="552" name="Google Shape;552;p84"/>
          <p:cNvPicPr preferRelativeResize="0"/>
          <p:nvPr/>
        </p:nvPicPr>
        <p:blipFill>
          <a:blip r:embed="rId4">
            <a:alphaModFix/>
          </a:blip>
          <a:stretch>
            <a:fillRect/>
          </a:stretch>
        </p:blipFill>
        <p:spPr>
          <a:xfrm>
            <a:off x="4562300" y="1909000"/>
            <a:ext cx="710654" cy="654125"/>
          </a:xfrm>
          <a:prstGeom prst="rect">
            <a:avLst/>
          </a:prstGeom>
          <a:noFill/>
          <a:ln>
            <a:noFill/>
          </a:ln>
        </p:spPr>
      </p:pic>
      <p:sp>
        <p:nvSpPr>
          <p:cNvPr id="553" name="Google Shape;553;p84"/>
          <p:cNvSpPr txBox="1"/>
          <p:nvPr/>
        </p:nvSpPr>
        <p:spPr>
          <a:xfrm>
            <a:off x="4041100" y="2598350"/>
            <a:ext cx="1883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dirty="0"/>
              <a:t>Scope, context </a:t>
            </a:r>
            <a:r>
              <a:rPr lang="nl-BE" sz="1200" b="1" dirty="0" err="1"/>
              <a:t>discussing</a:t>
            </a:r>
            <a:r>
              <a:rPr lang="nl-BE" sz="1200" b="1" dirty="0"/>
              <a:t> </a:t>
            </a:r>
            <a:r>
              <a:rPr lang="nl-BE" sz="1200" b="1" dirty="0" err="1"/>
              <a:t>use</a:t>
            </a:r>
            <a:r>
              <a:rPr lang="nl-BE" sz="1200" b="1" dirty="0"/>
              <a:t> cases</a:t>
            </a:r>
            <a:endParaRPr sz="1200" b="1" dirty="0"/>
          </a:p>
          <a:p>
            <a:pPr marL="0" marR="0" lvl="0" indent="0" algn="l" rtl="0">
              <a:lnSpc>
                <a:spcPct val="100000"/>
              </a:lnSpc>
              <a:spcBef>
                <a:spcPts val="0"/>
              </a:spcBef>
              <a:spcAft>
                <a:spcPts val="0"/>
              </a:spcAft>
              <a:buNone/>
            </a:pPr>
            <a:endParaRPr sz="1200" b="1" dirty="0"/>
          </a:p>
        </p:txBody>
      </p:sp>
      <p:sp>
        <p:nvSpPr>
          <p:cNvPr id="554" name="Google Shape;554;p84"/>
          <p:cNvSpPr txBox="1"/>
          <p:nvPr/>
        </p:nvSpPr>
        <p:spPr>
          <a:xfrm>
            <a:off x="3439150" y="3036950"/>
            <a:ext cx="3020700" cy="1031021"/>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dirty="0" err="1"/>
              <a:t>What</a:t>
            </a:r>
            <a:r>
              <a:rPr lang="nl-BE" sz="1100" dirty="0"/>
              <a:t> do we </a:t>
            </a:r>
            <a:r>
              <a:rPr lang="nl-BE" sz="1100" dirty="0" err="1"/>
              <a:t>mean</a:t>
            </a:r>
            <a:r>
              <a:rPr lang="nl-BE" sz="1100" dirty="0"/>
              <a:t> </a:t>
            </a:r>
            <a:r>
              <a:rPr lang="nl-BE" sz="1100" dirty="0" err="1"/>
              <a:t>with</a:t>
            </a:r>
            <a:r>
              <a:rPr lang="nl-BE" sz="1100" dirty="0"/>
              <a:t> “</a:t>
            </a:r>
            <a:r>
              <a:rPr lang="nl-BE" sz="1100" dirty="0" err="1"/>
              <a:t>Core</a:t>
            </a:r>
            <a:r>
              <a:rPr lang="nl-BE" sz="1100" dirty="0"/>
              <a:t> consent”?</a:t>
            </a:r>
            <a:endParaRPr sz="1100" dirty="0"/>
          </a:p>
          <a:p>
            <a:pPr marL="457200" lvl="0" indent="-298450" algn="l" rtl="0">
              <a:spcBef>
                <a:spcPts val="0"/>
              </a:spcBef>
              <a:spcAft>
                <a:spcPts val="0"/>
              </a:spcAft>
              <a:buSzPts val="1100"/>
              <a:buChar char="●"/>
            </a:pPr>
            <a:r>
              <a:rPr lang="nl-BE" sz="1100" dirty="0" err="1"/>
              <a:t>Which</a:t>
            </a:r>
            <a:r>
              <a:rPr lang="nl-BE" sz="1100" dirty="0"/>
              <a:t> </a:t>
            </a:r>
            <a:r>
              <a:rPr lang="nl-BE" sz="1100" dirty="0" err="1"/>
              <a:t>use</a:t>
            </a:r>
            <a:r>
              <a:rPr lang="nl-BE" sz="1100" dirty="0"/>
              <a:t> cases are </a:t>
            </a:r>
            <a:r>
              <a:rPr lang="nl-BE" sz="1100" dirty="0" err="1"/>
              <a:t>applicable</a:t>
            </a:r>
            <a:r>
              <a:rPr lang="nl-BE" sz="1100" dirty="0"/>
              <a:t>?</a:t>
            </a:r>
          </a:p>
          <a:p>
            <a:pPr marL="457200" lvl="0" indent="-298450" algn="l" rtl="0">
              <a:spcBef>
                <a:spcPts val="0"/>
              </a:spcBef>
              <a:spcAft>
                <a:spcPts val="0"/>
              </a:spcAft>
              <a:buSzPts val="1100"/>
              <a:buChar char="●"/>
            </a:pPr>
            <a:r>
              <a:rPr lang="nl-BE" sz="1100" dirty="0" err="1"/>
              <a:t>What</a:t>
            </a:r>
            <a:r>
              <a:rPr lang="nl-BE" sz="1100" dirty="0"/>
              <a:t> data do we </a:t>
            </a:r>
            <a:r>
              <a:rPr lang="nl-BE" sz="1100" dirty="0" err="1"/>
              <a:t>need</a:t>
            </a:r>
            <a:r>
              <a:rPr lang="nl-BE" sz="1100" dirty="0"/>
              <a:t> </a:t>
            </a:r>
            <a:r>
              <a:rPr lang="nl-BE" sz="1100" dirty="0" err="1"/>
              <a:t>to</a:t>
            </a:r>
            <a:r>
              <a:rPr lang="nl-BE" sz="1100" dirty="0"/>
              <a:t> </a:t>
            </a:r>
            <a:r>
              <a:rPr lang="nl-BE" sz="1100" dirty="0" err="1"/>
              <a:t>realise</a:t>
            </a:r>
            <a:r>
              <a:rPr lang="nl-BE" sz="1100" dirty="0"/>
              <a:t> </a:t>
            </a:r>
            <a:r>
              <a:rPr lang="nl-BE" sz="1100" dirty="0" err="1"/>
              <a:t>those</a:t>
            </a:r>
            <a:r>
              <a:rPr lang="nl-BE" sz="1100" dirty="0"/>
              <a:t> </a:t>
            </a:r>
            <a:r>
              <a:rPr lang="nl-BE" sz="1100" dirty="0" err="1"/>
              <a:t>use</a:t>
            </a:r>
            <a:r>
              <a:rPr lang="nl-BE" sz="1100" dirty="0"/>
              <a:t> cases?</a:t>
            </a:r>
            <a:endParaRPr sz="1100" dirty="0"/>
          </a:p>
        </p:txBody>
      </p:sp>
      <p:cxnSp>
        <p:nvCxnSpPr>
          <p:cNvPr id="555" name="Google Shape;555;p84"/>
          <p:cNvCxnSpPr/>
          <p:nvPr/>
        </p:nvCxnSpPr>
        <p:spPr>
          <a:xfrm>
            <a:off x="3505750" y="2639325"/>
            <a:ext cx="0" cy="21462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84"/>
          <p:cNvCxnSpPr/>
          <p:nvPr/>
        </p:nvCxnSpPr>
        <p:spPr>
          <a:xfrm>
            <a:off x="6459850" y="2639325"/>
            <a:ext cx="0" cy="2146200"/>
          </a:xfrm>
          <a:prstGeom prst="straightConnector1">
            <a:avLst/>
          </a:prstGeom>
          <a:noFill/>
          <a:ln w="9525" cap="flat" cmpd="sng">
            <a:solidFill>
              <a:schemeClr val="dk2"/>
            </a:solidFill>
            <a:prstDash val="solid"/>
            <a:round/>
            <a:headEnd type="none" w="med" len="med"/>
            <a:tailEnd type="none" w="med" len="med"/>
          </a:ln>
        </p:spPr>
      </p:cxnSp>
      <p:sp>
        <p:nvSpPr>
          <p:cNvPr id="558" name="Google Shape;558;p84"/>
          <p:cNvSpPr txBox="1"/>
          <p:nvPr/>
        </p:nvSpPr>
        <p:spPr>
          <a:xfrm>
            <a:off x="6889788" y="2674550"/>
            <a:ext cx="1883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dirty="0"/>
              <a:t>Brainstorm </a:t>
            </a:r>
            <a:r>
              <a:rPr lang="nl-BE" sz="1200" b="1" dirty="0" err="1"/>
              <a:t>session</a:t>
            </a:r>
            <a:endParaRPr sz="1200" b="1" dirty="0"/>
          </a:p>
          <a:p>
            <a:pPr marL="0" marR="0" lvl="0" indent="0" algn="l" rtl="0">
              <a:lnSpc>
                <a:spcPct val="100000"/>
              </a:lnSpc>
              <a:spcBef>
                <a:spcPts val="0"/>
              </a:spcBef>
              <a:spcAft>
                <a:spcPts val="0"/>
              </a:spcAft>
              <a:buNone/>
            </a:pPr>
            <a:endParaRPr sz="1200" b="1" dirty="0"/>
          </a:p>
        </p:txBody>
      </p:sp>
      <p:sp>
        <p:nvSpPr>
          <p:cNvPr id="559" name="Google Shape;559;p84"/>
          <p:cNvSpPr txBox="1"/>
          <p:nvPr/>
        </p:nvSpPr>
        <p:spPr>
          <a:xfrm>
            <a:off x="6526675" y="3036950"/>
            <a:ext cx="2455500" cy="1031021"/>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dirty="0" err="1"/>
              <a:t>Use</a:t>
            </a:r>
            <a:r>
              <a:rPr lang="nl-BE" sz="1100" dirty="0"/>
              <a:t> cases</a:t>
            </a:r>
            <a:endParaRPr sz="1100" dirty="0"/>
          </a:p>
          <a:p>
            <a:pPr marL="457200" lvl="0" indent="-298450" algn="l" rtl="0">
              <a:spcBef>
                <a:spcPts val="0"/>
              </a:spcBef>
              <a:spcAft>
                <a:spcPts val="0"/>
              </a:spcAft>
              <a:buSzPts val="1100"/>
              <a:buChar char="●"/>
            </a:pPr>
            <a:r>
              <a:rPr lang="nl-BE" sz="1100" dirty="0"/>
              <a:t>Data </a:t>
            </a:r>
            <a:r>
              <a:rPr lang="nl-BE" sz="1100" dirty="0" err="1"/>
              <a:t>concepts</a:t>
            </a:r>
            <a:endParaRPr lang="nl-BE" sz="1100" dirty="0"/>
          </a:p>
          <a:p>
            <a:pPr marL="457200" lvl="0" indent="-298450" algn="l" rtl="0">
              <a:spcBef>
                <a:spcPts val="0"/>
              </a:spcBef>
              <a:spcAft>
                <a:spcPts val="0"/>
              </a:spcAft>
              <a:buSzPts val="1100"/>
              <a:buChar char="●"/>
            </a:pPr>
            <a:r>
              <a:rPr lang="nl-BE" sz="1100" dirty="0"/>
              <a:t>Relevant </a:t>
            </a:r>
            <a:r>
              <a:rPr lang="nl-BE" sz="1100" dirty="0" err="1"/>
              <a:t>standards</a:t>
            </a:r>
            <a:endParaRPr sz="1100" dirty="0"/>
          </a:p>
          <a:p>
            <a:pPr marL="457200" lvl="0" indent="-298450" algn="l" rtl="0">
              <a:spcBef>
                <a:spcPts val="0"/>
              </a:spcBef>
              <a:spcAft>
                <a:spcPts val="0"/>
              </a:spcAft>
              <a:buSzPts val="1100"/>
              <a:buChar char="●"/>
            </a:pPr>
            <a:r>
              <a:rPr lang="nl-BE" sz="1100" dirty="0"/>
              <a:t>...</a:t>
            </a:r>
            <a:endParaRPr sz="1100" dirty="0"/>
          </a:p>
          <a:p>
            <a:pPr marL="0" lvl="0" indent="0" algn="l" rtl="0">
              <a:spcBef>
                <a:spcPts val="0"/>
              </a:spcBef>
              <a:spcAft>
                <a:spcPts val="0"/>
              </a:spcAft>
              <a:buNone/>
            </a:pPr>
            <a:endParaRPr sz="1100" dirty="0"/>
          </a:p>
        </p:txBody>
      </p:sp>
      <p:pic>
        <p:nvPicPr>
          <p:cNvPr id="3" name="Picture 2">
            <a:extLst>
              <a:ext uri="{FF2B5EF4-FFF2-40B4-BE49-F238E27FC236}">
                <a16:creationId xmlns:a16="http://schemas.microsoft.com/office/drawing/2014/main" id="{92345600-F93F-4B42-A5A5-93B4EA13809F}"/>
              </a:ext>
            </a:extLst>
          </p:cNvPr>
          <p:cNvPicPr>
            <a:picLocks noChangeAspect="1"/>
          </p:cNvPicPr>
          <p:nvPr/>
        </p:nvPicPr>
        <p:blipFill>
          <a:blip r:embed="rId5"/>
          <a:stretch>
            <a:fillRect/>
          </a:stretch>
        </p:blipFill>
        <p:spPr>
          <a:xfrm>
            <a:off x="5452984" y="942168"/>
            <a:ext cx="3615229" cy="1393828"/>
          </a:xfrm>
          <a:prstGeom prst="rect">
            <a:avLst/>
          </a:prstGeom>
          <a:ln>
            <a:solidFill>
              <a:schemeClr val="bg2"/>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5"/>
          <p:cNvSpPr txBox="1">
            <a:spLocks noGrp="1"/>
          </p:cNvSpPr>
          <p:nvPr>
            <p:ph type="title"/>
          </p:nvPr>
        </p:nvSpPr>
        <p:spPr>
          <a:xfrm>
            <a:off x="457800" y="33600"/>
            <a:ext cx="7640182"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dirty="0" err="1">
                <a:latin typeface="Arial"/>
                <a:ea typeface="Arial"/>
                <a:cs typeface="Arial"/>
                <a:sym typeface="Arial"/>
              </a:rPr>
              <a:t>Exercise</a:t>
            </a:r>
            <a:r>
              <a:rPr lang="nl-BE" sz="2400" b="1" dirty="0">
                <a:latin typeface="Arial"/>
                <a:ea typeface="Arial"/>
                <a:cs typeface="Arial"/>
                <a:sym typeface="Arial"/>
              </a:rPr>
              <a:t> 1: </a:t>
            </a:r>
            <a:r>
              <a:rPr lang="nl-BE" sz="2100" b="1" dirty="0" err="1">
                <a:latin typeface="Arial"/>
                <a:ea typeface="Arial"/>
                <a:cs typeface="Arial"/>
                <a:sym typeface="Arial"/>
              </a:rPr>
              <a:t>What</a:t>
            </a:r>
            <a:r>
              <a:rPr lang="nl-BE" sz="2100" b="1" dirty="0">
                <a:latin typeface="Arial"/>
                <a:ea typeface="Arial"/>
                <a:cs typeface="Arial"/>
                <a:sym typeface="Arial"/>
              </a:rPr>
              <a:t> are </a:t>
            </a:r>
            <a:r>
              <a:rPr lang="nl-BE" sz="2100" b="1" dirty="0" err="1">
                <a:latin typeface="Arial"/>
                <a:ea typeface="Arial"/>
                <a:cs typeface="Arial"/>
                <a:sym typeface="Arial"/>
              </a:rPr>
              <a:t>the</a:t>
            </a:r>
            <a:r>
              <a:rPr lang="nl-BE" sz="2100" b="1" dirty="0">
                <a:latin typeface="Arial"/>
                <a:ea typeface="Arial"/>
                <a:cs typeface="Arial"/>
                <a:sym typeface="Arial"/>
              </a:rPr>
              <a:t> relevant </a:t>
            </a:r>
            <a:r>
              <a:rPr lang="nl-BE" sz="2100" b="1" dirty="0" err="1">
                <a:latin typeface="Arial"/>
                <a:ea typeface="Arial"/>
                <a:cs typeface="Arial"/>
                <a:sym typeface="Arial"/>
              </a:rPr>
              <a:t>use</a:t>
            </a:r>
            <a:r>
              <a:rPr lang="nl-BE" sz="2100" b="1" dirty="0">
                <a:latin typeface="Arial"/>
                <a:ea typeface="Arial"/>
                <a:cs typeface="Arial"/>
                <a:sym typeface="Arial"/>
              </a:rPr>
              <a:t> cases?</a:t>
            </a:r>
            <a:endParaRPr sz="2100" b="1" dirty="0">
              <a:latin typeface="Arial"/>
              <a:ea typeface="Arial"/>
              <a:cs typeface="Arial"/>
              <a:sym typeface="Arial"/>
            </a:endParaRPr>
          </a:p>
        </p:txBody>
      </p:sp>
      <p:sp>
        <p:nvSpPr>
          <p:cNvPr id="565" name="Google Shape;565;p85"/>
          <p:cNvSpPr txBox="1"/>
          <p:nvPr/>
        </p:nvSpPr>
        <p:spPr>
          <a:xfrm>
            <a:off x="515811" y="870600"/>
            <a:ext cx="8112375" cy="353913"/>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dirty="0"/>
          </a:p>
        </p:txBody>
      </p:sp>
      <p:pic>
        <p:nvPicPr>
          <p:cNvPr id="3" name="Picture 2">
            <a:extLst>
              <a:ext uri="{FF2B5EF4-FFF2-40B4-BE49-F238E27FC236}">
                <a16:creationId xmlns:a16="http://schemas.microsoft.com/office/drawing/2014/main" id="{EE777ED7-065B-424F-A265-CABE9C78744B}"/>
              </a:ext>
            </a:extLst>
          </p:cNvPr>
          <p:cNvPicPr>
            <a:picLocks noChangeAspect="1"/>
          </p:cNvPicPr>
          <p:nvPr/>
        </p:nvPicPr>
        <p:blipFill rotWithShape="1">
          <a:blip r:embed="rId3"/>
          <a:srcRect l="7728" t="50000" r="48863" b="-1040"/>
          <a:stretch/>
        </p:blipFill>
        <p:spPr>
          <a:xfrm>
            <a:off x="2133600" y="2674531"/>
            <a:ext cx="5372340" cy="2435369"/>
          </a:xfrm>
          <a:prstGeom prst="rect">
            <a:avLst/>
          </a:prstGeom>
        </p:spPr>
      </p:pic>
      <p:graphicFrame>
        <p:nvGraphicFramePr>
          <p:cNvPr id="8" name="Google Shape;574;p86">
            <a:extLst>
              <a:ext uri="{FF2B5EF4-FFF2-40B4-BE49-F238E27FC236}">
                <a16:creationId xmlns:a16="http://schemas.microsoft.com/office/drawing/2014/main" id="{27A9D2C5-D344-4682-8B24-FCDA28475B39}"/>
              </a:ext>
            </a:extLst>
          </p:cNvPr>
          <p:cNvGraphicFramePr/>
          <p:nvPr>
            <p:extLst>
              <p:ext uri="{D42A27DB-BD31-4B8C-83A1-F6EECF244321}">
                <p14:modId xmlns:p14="http://schemas.microsoft.com/office/powerpoint/2010/main" val="905488132"/>
              </p:ext>
            </p:extLst>
          </p:nvPr>
        </p:nvGraphicFramePr>
        <p:xfrm>
          <a:off x="1381751" y="560250"/>
          <a:ext cx="6868662" cy="2011500"/>
        </p:xfrm>
        <a:graphic>
          <a:graphicData uri="http://schemas.openxmlformats.org/drawingml/2006/table">
            <a:tbl>
              <a:tblPr>
                <a:noFill/>
                <a:tableStyleId>{E5512F37-0EFB-4C82-B26B-891545CD02E4}</a:tableStyleId>
              </a:tblPr>
              <a:tblGrid>
                <a:gridCol w="6023534">
                  <a:extLst>
                    <a:ext uri="{9D8B030D-6E8A-4147-A177-3AD203B41FA5}">
                      <a16:colId xmlns:a16="http://schemas.microsoft.com/office/drawing/2014/main" val="20000"/>
                    </a:ext>
                  </a:extLst>
                </a:gridCol>
                <a:gridCol w="845128">
                  <a:extLst>
                    <a:ext uri="{9D8B030D-6E8A-4147-A177-3AD203B41FA5}">
                      <a16:colId xmlns:a16="http://schemas.microsoft.com/office/drawing/2014/main" val="20001"/>
                    </a:ext>
                  </a:extLst>
                </a:gridCol>
              </a:tblGrid>
              <a:tr h="307010">
                <a:tc>
                  <a:txBody>
                    <a:bodyPr/>
                    <a:lstStyle/>
                    <a:p>
                      <a:pPr marL="0" lvl="0" indent="0" algn="l" rtl="0">
                        <a:spcBef>
                          <a:spcPts val="0"/>
                        </a:spcBef>
                        <a:spcAft>
                          <a:spcPts val="0"/>
                        </a:spcAft>
                        <a:buNone/>
                      </a:pPr>
                      <a:r>
                        <a:rPr lang="nl-BE" sz="1000" b="1" dirty="0" err="1">
                          <a:solidFill>
                            <a:srgbClr val="FFFFFF"/>
                          </a:solidFill>
                        </a:rPr>
                        <a:t>Use</a:t>
                      </a:r>
                      <a:r>
                        <a:rPr lang="nl-BE" sz="1000" b="1" dirty="0">
                          <a:solidFill>
                            <a:srgbClr val="FFFFFF"/>
                          </a:solidFill>
                        </a:rPr>
                        <a:t> case</a:t>
                      </a:r>
                      <a:endParaRPr sz="1000" b="1" dirty="0">
                        <a:solidFill>
                          <a:srgbClr val="FFFFFF"/>
                        </a:solidFill>
                      </a:endParaRPr>
                    </a:p>
                  </a:txBody>
                  <a:tcPr marL="91425" marR="91425" marT="91425" marB="91425">
                    <a:solidFill>
                      <a:srgbClr val="999999"/>
                    </a:solidFill>
                  </a:tcPr>
                </a:tc>
                <a:tc>
                  <a:txBody>
                    <a:bodyPr/>
                    <a:lstStyle/>
                    <a:p>
                      <a:pPr marL="0" lvl="0" indent="0" algn="l" rtl="0">
                        <a:spcBef>
                          <a:spcPts val="0"/>
                        </a:spcBef>
                        <a:spcAft>
                          <a:spcPts val="0"/>
                        </a:spcAft>
                        <a:buNone/>
                      </a:pPr>
                      <a:r>
                        <a:rPr lang="nl-BE" sz="1000" b="1" dirty="0">
                          <a:solidFill>
                            <a:srgbClr val="FFFFFF"/>
                          </a:solidFill>
                        </a:rPr>
                        <a:t>Priority</a:t>
                      </a:r>
                      <a:endParaRPr sz="1000" b="1" dirty="0">
                        <a:solidFill>
                          <a:srgbClr val="FFFFFF"/>
                        </a:solidFill>
                      </a:endParaRPr>
                    </a:p>
                  </a:txBody>
                  <a:tcPr marL="91425" marR="91425" marT="91425" marB="91425">
                    <a:solidFill>
                      <a:srgbClr val="999999"/>
                    </a:solidFill>
                  </a:tcPr>
                </a:tc>
                <a:extLst>
                  <a:ext uri="{0D108BD9-81ED-4DB2-BD59-A6C34878D82A}">
                    <a16:rowId xmlns:a16="http://schemas.microsoft.com/office/drawing/2014/main" val="10000"/>
                  </a:ext>
                </a:extLst>
              </a:tr>
              <a:tr h="307010">
                <a:tc>
                  <a:txBody>
                    <a:bodyPr/>
                    <a:lstStyle/>
                    <a:p>
                      <a:pPr marL="0" lvl="0" indent="0" algn="l" rtl="0">
                        <a:spcBef>
                          <a:spcPts val="0"/>
                        </a:spcBef>
                        <a:spcAft>
                          <a:spcPts val="0"/>
                        </a:spcAft>
                        <a:buNone/>
                      </a:pPr>
                      <a:r>
                        <a:rPr lang="nl-BE" sz="1000" dirty="0"/>
                        <a:t>Person X wants </a:t>
                      </a:r>
                      <a:r>
                        <a:rPr lang="nl-BE" sz="1000" dirty="0" err="1"/>
                        <a:t>to</a:t>
                      </a:r>
                      <a:r>
                        <a:rPr lang="nl-BE" sz="1000" dirty="0"/>
                        <a:t> share data Y </a:t>
                      </a:r>
                      <a:r>
                        <a:rPr lang="nl-BE" sz="1000" dirty="0" err="1"/>
                        <a:t>with</a:t>
                      </a:r>
                      <a:r>
                        <a:rPr lang="nl-BE" sz="1000" dirty="0"/>
                        <a:t> a </a:t>
                      </a:r>
                      <a:r>
                        <a:rPr lang="nl-BE" sz="1000" dirty="0" err="1"/>
                        <a:t>certain</a:t>
                      </a:r>
                      <a:r>
                        <a:rPr lang="nl-BE" sz="1000" dirty="0"/>
                        <a:t> </a:t>
                      </a:r>
                      <a:r>
                        <a:rPr lang="nl-BE" sz="1000" dirty="0" err="1"/>
                        <a:t>entity</a:t>
                      </a:r>
                      <a:r>
                        <a:rPr lang="nl-BE" sz="1000" dirty="0"/>
                        <a:t>.</a:t>
                      </a:r>
                      <a:endParaRPr sz="1000" dirty="0"/>
                    </a:p>
                  </a:txBody>
                  <a:tcPr marL="91425" marR="91425" marT="91425" marB="91425">
                    <a:solidFill>
                      <a:srgbClr val="FFFFFF"/>
                    </a:solidFill>
                  </a:tcPr>
                </a:tc>
                <a:tc>
                  <a:txBody>
                    <a:bodyPr/>
                    <a:lstStyle/>
                    <a:p>
                      <a:pPr marL="0" lvl="0" indent="0" algn="l" rtl="0">
                        <a:spcBef>
                          <a:spcPts val="0"/>
                        </a:spcBef>
                        <a:spcAft>
                          <a:spcPts val="0"/>
                        </a:spcAft>
                        <a:buNone/>
                      </a:pPr>
                      <a:r>
                        <a:rPr lang="nl-BE" sz="1000"/>
                        <a:t>10 </a:t>
                      </a:r>
                      <a:endParaRPr sz="1000"/>
                    </a:p>
                  </a:txBody>
                  <a:tcPr marL="91425" marR="91425" marT="91425" marB="91425">
                    <a:solidFill>
                      <a:srgbClr val="FFFFFF"/>
                    </a:solidFill>
                  </a:tcPr>
                </a:tc>
                <a:extLst>
                  <a:ext uri="{0D108BD9-81ED-4DB2-BD59-A6C34878D82A}">
                    <a16:rowId xmlns:a16="http://schemas.microsoft.com/office/drawing/2014/main" val="10001"/>
                  </a:ext>
                </a:extLst>
              </a:tr>
              <a:tr h="307010">
                <a:tc>
                  <a:txBody>
                    <a:bodyPr/>
                    <a:lstStyle/>
                    <a:p>
                      <a:pPr marL="0" lvl="0" indent="0" algn="l" rtl="0">
                        <a:spcBef>
                          <a:spcPts val="0"/>
                        </a:spcBef>
                        <a:spcAft>
                          <a:spcPts val="0"/>
                        </a:spcAft>
                        <a:buNone/>
                      </a:pPr>
                      <a:r>
                        <a:rPr lang="en-GB" sz="1000" dirty="0"/>
                        <a:t>Person X wants to have the right to give consent for sharing data of another person, company or object.</a:t>
                      </a:r>
                      <a:endParaRPr sz="1000" dirty="0"/>
                    </a:p>
                  </a:txBody>
                  <a:tcPr marL="91425" marR="91425" marT="91425" marB="91425">
                    <a:solidFill>
                      <a:srgbClr val="FFFFFF"/>
                    </a:solidFill>
                  </a:tcPr>
                </a:tc>
                <a:tc>
                  <a:txBody>
                    <a:bodyPr/>
                    <a:lstStyle/>
                    <a:p>
                      <a:pPr marL="0" lvl="0" indent="0" algn="l" rtl="0">
                        <a:spcBef>
                          <a:spcPts val="0"/>
                        </a:spcBef>
                        <a:spcAft>
                          <a:spcPts val="0"/>
                        </a:spcAft>
                        <a:buNone/>
                      </a:pPr>
                      <a:r>
                        <a:rPr lang="en-GB" sz="1000" dirty="0"/>
                        <a:t>5</a:t>
                      </a:r>
                      <a:endParaRPr sz="1000" dirty="0"/>
                    </a:p>
                  </a:txBody>
                  <a:tcPr marL="91425" marR="91425" marT="91425" marB="91425">
                    <a:solidFill>
                      <a:srgbClr val="FFFFFF"/>
                    </a:solidFill>
                  </a:tcPr>
                </a:tc>
                <a:extLst>
                  <a:ext uri="{0D108BD9-81ED-4DB2-BD59-A6C34878D82A}">
                    <a16:rowId xmlns:a16="http://schemas.microsoft.com/office/drawing/2014/main" val="10002"/>
                  </a:ext>
                </a:extLst>
              </a:tr>
              <a:tr h="307010">
                <a:tc>
                  <a:txBody>
                    <a:bodyPr/>
                    <a:lstStyle/>
                    <a:p>
                      <a:pPr marL="0" lvl="0" indent="0" algn="l" rtl="0">
                        <a:spcBef>
                          <a:spcPts val="0"/>
                        </a:spcBef>
                        <a:spcAft>
                          <a:spcPts val="0"/>
                        </a:spcAft>
                        <a:buNone/>
                      </a:pPr>
                      <a:r>
                        <a:rPr lang="en-GB" sz="1000" dirty="0"/>
                        <a:t>Everyone should be able to consult all the consents they have granted.</a:t>
                      </a:r>
                      <a:endParaRPr sz="1000" dirty="0"/>
                    </a:p>
                  </a:txBody>
                  <a:tcPr marL="91425" marR="91425" marT="91425" marB="91425">
                    <a:solidFill>
                      <a:srgbClr val="FFFFFF"/>
                    </a:solidFill>
                  </a:tcPr>
                </a:tc>
                <a:tc>
                  <a:txBody>
                    <a:bodyPr/>
                    <a:lstStyle/>
                    <a:p>
                      <a:pPr marL="0" lvl="0" indent="0" algn="l" rtl="0">
                        <a:spcBef>
                          <a:spcPts val="0"/>
                        </a:spcBef>
                        <a:spcAft>
                          <a:spcPts val="0"/>
                        </a:spcAft>
                        <a:buNone/>
                      </a:pPr>
                      <a:r>
                        <a:rPr lang="en-GB" sz="1000" dirty="0"/>
                        <a:t>3</a:t>
                      </a:r>
                      <a:endParaRPr sz="1000" dirty="0"/>
                    </a:p>
                  </a:txBody>
                  <a:tcPr marL="91425" marR="91425" marT="91425" marB="91425">
                    <a:solidFill>
                      <a:srgbClr val="FFFFFF"/>
                    </a:solidFill>
                  </a:tcPr>
                </a:tc>
                <a:extLst>
                  <a:ext uri="{0D108BD9-81ED-4DB2-BD59-A6C34878D82A}">
                    <a16:rowId xmlns:a16="http://schemas.microsoft.com/office/drawing/2014/main" val="3960347939"/>
                  </a:ext>
                </a:extLst>
              </a:tr>
              <a:tr h="307010">
                <a:tc>
                  <a:txBody>
                    <a:bodyPr/>
                    <a:lstStyle/>
                    <a:p>
                      <a:pPr marL="0" lvl="0" indent="0" algn="l" rtl="0">
                        <a:spcBef>
                          <a:spcPts val="0"/>
                        </a:spcBef>
                        <a:spcAft>
                          <a:spcPts val="0"/>
                        </a:spcAft>
                        <a:buNone/>
                      </a:pPr>
                      <a:r>
                        <a:rPr lang="en-GB" sz="1000" dirty="0"/>
                        <a:t>Obtain useful insights due to the consent to access useful data of </a:t>
                      </a:r>
                      <a:r>
                        <a:rPr lang="en-GB" sz="1000" dirty="0" err="1"/>
                        <a:t>datasubjects</a:t>
                      </a:r>
                      <a:r>
                        <a:rPr lang="en-GB" sz="1000" dirty="0"/>
                        <a:t>.</a:t>
                      </a:r>
                      <a:endParaRPr sz="1000" dirty="0"/>
                    </a:p>
                  </a:txBody>
                  <a:tcPr marL="91425" marR="91425" marT="91425" marB="91425">
                    <a:solidFill>
                      <a:srgbClr val="FFFFFF"/>
                    </a:solidFill>
                  </a:tcPr>
                </a:tc>
                <a:tc>
                  <a:txBody>
                    <a:bodyPr/>
                    <a:lstStyle/>
                    <a:p>
                      <a:pPr marL="0" lvl="0" indent="0" algn="l" rtl="0">
                        <a:spcBef>
                          <a:spcPts val="0"/>
                        </a:spcBef>
                        <a:spcAft>
                          <a:spcPts val="0"/>
                        </a:spcAft>
                        <a:buNone/>
                      </a:pPr>
                      <a:r>
                        <a:rPr lang="en-GB" sz="1000" dirty="0"/>
                        <a:t>1</a:t>
                      </a:r>
                      <a:endParaRPr sz="1000" dirty="0"/>
                    </a:p>
                  </a:txBody>
                  <a:tcPr marL="91425" marR="91425" marT="91425" marB="91425">
                    <a:solidFill>
                      <a:srgbClr val="FFFFFF"/>
                    </a:solidFill>
                  </a:tcPr>
                </a:tc>
                <a:extLst>
                  <a:ext uri="{0D108BD9-81ED-4DB2-BD59-A6C34878D82A}">
                    <a16:rowId xmlns:a16="http://schemas.microsoft.com/office/drawing/2014/main" val="3594707674"/>
                  </a:ext>
                </a:extLst>
              </a:tr>
              <a:tr h="307010">
                <a:tc>
                  <a:txBody>
                    <a:bodyPr/>
                    <a:lstStyle/>
                    <a:p>
                      <a:pPr marL="0" lvl="0" indent="0" algn="l" rtl="0">
                        <a:spcBef>
                          <a:spcPts val="0"/>
                        </a:spcBef>
                        <a:spcAft>
                          <a:spcPts val="0"/>
                        </a:spcAft>
                        <a:buNone/>
                      </a:pPr>
                      <a:r>
                        <a:rPr lang="en-GB" sz="1000" dirty="0"/>
                        <a:t>Legal framework to be set up, so that the asked consent is compliant with legislation.</a:t>
                      </a:r>
                      <a:endParaRPr sz="1000" dirty="0"/>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GB" sz="1000" dirty="0"/>
                        <a:t>1</a:t>
                      </a:r>
                      <a:endParaRPr sz="1000" dirty="0"/>
                    </a:p>
                  </a:txBody>
                  <a:tcPr marL="91425" marR="91425" marT="91425" marB="91425">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350776229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6"/>
          <p:cNvSpPr txBox="1">
            <a:spLocks noGrp="1"/>
          </p:cNvSpPr>
          <p:nvPr>
            <p:ph type="title"/>
          </p:nvPr>
        </p:nvSpPr>
        <p:spPr>
          <a:xfrm>
            <a:off x="457800" y="336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dirty="0" err="1">
                <a:latin typeface="Arial"/>
                <a:ea typeface="Arial"/>
                <a:cs typeface="Arial"/>
                <a:sym typeface="Arial"/>
              </a:rPr>
              <a:t>Exercise</a:t>
            </a:r>
            <a:r>
              <a:rPr lang="nl-BE" sz="2400" b="1" dirty="0">
                <a:latin typeface="Arial"/>
                <a:ea typeface="Arial"/>
                <a:cs typeface="Arial"/>
                <a:sym typeface="Arial"/>
              </a:rPr>
              <a:t> 2: </a:t>
            </a:r>
            <a:r>
              <a:rPr lang="nl-BE" sz="2100" b="1" dirty="0" err="1">
                <a:latin typeface="Arial"/>
                <a:ea typeface="Arial"/>
                <a:cs typeface="Arial"/>
                <a:sym typeface="Arial"/>
              </a:rPr>
              <a:t>What</a:t>
            </a:r>
            <a:r>
              <a:rPr lang="nl-BE" sz="2100" b="1" dirty="0">
                <a:latin typeface="Arial"/>
                <a:ea typeface="Arial"/>
                <a:cs typeface="Arial"/>
                <a:sym typeface="Arial"/>
              </a:rPr>
              <a:t> are </a:t>
            </a:r>
            <a:r>
              <a:rPr lang="nl-BE" sz="2100" b="1" dirty="0" err="1">
                <a:latin typeface="Arial"/>
                <a:ea typeface="Arial"/>
                <a:cs typeface="Arial"/>
                <a:sym typeface="Arial"/>
              </a:rPr>
              <a:t>the</a:t>
            </a:r>
            <a:r>
              <a:rPr lang="nl-BE" sz="2100" b="1" dirty="0">
                <a:latin typeface="Arial"/>
                <a:ea typeface="Arial"/>
                <a:cs typeface="Arial"/>
                <a:sym typeface="Arial"/>
              </a:rPr>
              <a:t> data (</a:t>
            </a:r>
            <a:r>
              <a:rPr lang="nl-BE" sz="2100" b="1" dirty="0" err="1">
                <a:latin typeface="Arial"/>
                <a:ea typeface="Arial"/>
                <a:cs typeface="Arial"/>
                <a:sym typeface="Arial"/>
              </a:rPr>
              <a:t>concepts</a:t>
            </a:r>
            <a:r>
              <a:rPr lang="nl-BE" sz="2100" b="1" dirty="0">
                <a:latin typeface="Arial"/>
                <a:ea typeface="Arial"/>
                <a:cs typeface="Arial"/>
                <a:sym typeface="Arial"/>
              </a:rPr>
              <a:t>) </a:t>
            </a:r>
            <a:r>
              <a:rPr lang="nl-BE" sz="2100" b="1" dirty="0" err="1">
                <a:latin typeface="Arial"/>
                <a:ea typeface="Arial"/>
                <a:cs typeface="Arial"/>
                <a:sym typeface="Arial"/>
              </a:rPr>
              <a:t>needed</a:t>
            </a:r>
            <a:r>
              <a:rPr lang="nl-BE" sz="2100" b="1" dirty="0">
                <a:latin typeface="Arial"/>
                <a:ea typeface="Arial"/>
                <a:cs typeface="Arial"/>
                <a:sym typeface="Arial"/>
              </a:rPr>
              <a:t> </a:t>
            </a:r>
            <a:r>
              <a:rPr lang="nl-BE" sz="2100" b="1" dirty="0" err="1">
                <a:latin typeface="Arial"/>
                <a:ea typeface="Arial"/>
                <a:cs typeface="Arial"/>
                <a:sym typeface="Arial"/>
              </a:rPr>
              <a:t>to</a:t>
            </a:r>
            <a:r>
              <a:rPr lang="nl-BE" sz="2100" b="1" dirty="0">
                <a:latin typeface="Arial"/>
                <a:ea typeface="Arial"/>
                <a:cs typeface="Arial"/>
                <a:sym typeface="Arial"/>
              </a:rPr>
              <a:t> support </a:t>
            </a:r>
            <a:r>
              <a:rPr lang="nl-BE" sz="2100" b="1" dirty="0" err="1">
                <a:latin typeface="Arial"/>
                <a:ea typeface="Arial"/>
                <a:cs typeface="Arial"/>
                <a:sym typeface="Arial"/>
              </a:rPr>
              <a:t>our</a:t>
            </a:r>
            <a:r>
              <a:rPr lang="nl-BE" sz="2100" b="1" dirty="0">
                <a:latin typeface="Arial"/>
                <a:ea typeface="Arial"/>
                <a:cs typeface="Arial"/>
                <a:sym typeface="Arial"/>
              </a:rPr>
              <a:t> </a:t>
            </a:r>
            <a:r>
              <a:rPr lang="nl-BE" sz="2100" b="1" dirty="0" err="1">
                <a:latin typeface="Arial"/>
                <a:ea typeface="Arial"/>
                <a:cs typeface="Arial"/>
                <a:sym typeface="Arial"/>
              </a:rPr>
              <a:t>use</a:t>
            </a:r>
            <a:r>
              <a:rPr lang="nl-BE" sz="2100" b="1" dirty="0">
                <a:latin typeface="Arial"/>
                <a:ea typeface="Arial"/>
                <a:cs typeface="Arial"/>
                <a:sym typeface="Arial"/>
              </a:rPr>
              <a:t> cases?</a:t>
            </a:r>
            <a:endParaRPr sz="2100" b="1" dirty="0">
              <a:latin typeface="Arial"/>
              <a:ea typeface="Arial"/>
              <a:cs typeface="Arial"/>
              <a:sym typeface="Arial"/>
            </a:endParaRPr>
          </a:p>
        </p:txBody>
      </p:sp>
      <p:pic>
        <p:nvPicPr>
          <p:cNvPr id="3" name="Picture 2">
            <a:extLst>
              <a:ext uri="{FF2B5EF4-FFF2-40B4-BE49-F238E27FC236}">
                <a16:creationId xmlns:a16="http://schemas.microsoft.com/office/drawing/2014/main" id="{20974FD7-3281-4E0A-808A-AC94B77057C2}"/>
              </a:ext>
            </a:extLst>
          </p:cNvPr>
          <p:cNvPicPr>
            <a:picLocks noChangeAspect="1"/>
          </p:cNvPicPr>
          <p:nvPr/>
        </p:nvPicPr>
        <p:blipFill rotWithShape="1">
          <a:blip r:embed="rId3"/>
          <a:srcRect l="55834" b="50000"/>
          <a:stretch/>
        </p:blipFill>
        <p:spPr>
          <a:xfrm>
            <a:off x="2058548" y="2571751"/>
            <a:ext cx="5815252" cy="2538150"/>
          </a:xfrm>
          <a:prstGeom prst="rect">
            <a:avLst/>
          </a:prstGeom>
        </p:spPr>
      </p:pic>
      <p:sp>
        <p:nvSpPr>
          <p:cNvPr id="4" name="TextBox 3">
            <a:extLst>
              <a:ext uri="{FF2B5EF4-FFF2-40B4-BE49-F238E27FC236}">
                <a16:creationId xmlns:a16="http://schemas.microsoft.com/office/drawing/2014/main" id="{C2972E3A-5725-44D8-B76E-32FCF5A60D22}"/>
              </a:ext>
            </a:extLst>
          </p:cNvPr>
          <p:cNvSpPr txBox="1"/>
          <p:nvPr/>
        </p:nvSpPr>
        <p:spPr>
          <a:xfrm>
            <a:off x="568036" y="1094509"/>
            <a:ext cx="7654637" cy="1600438"/>
          </a:xfrm>
          <a:prstGeom prst="rect">
            <a:avLst/>
          </a:prstGeom>
          <a:noFill/>
        </p:spPr>
        <p:txBody>
          <a:bodyPr wrap="square" rtlCol="0">
            <a:spAutoFit/>
          </a:bodyPr>
          <a:lstStyle/>
          <a:p>
            <a:r>
              <a:rPr lang="en-GB" dirty="0"/>
              <a:t>Characteristics for the consent use cases have been determined. Examples are the period of consent, purpose, party giving and requesting the consent… An important topic here is the type of consent: transactional (one transaction of data) or contextual (in which consent is based on the credentials of the receiver or the situation). Another categorisation is the difference between static (in which a snapshot of data is shared) and dynamic consent (in which a person receives consent to access the live data).</a:t>
            </a:r>
          </a:p>
          <a:p>
            <a:pPr marL="285750" indent="-285750">
              <a:buFont typeface="Arial" panose="020B0604020202020204" pitchFamily="34" charset="0"/>
              <a:buChar char="•"/>
            </a:pP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1" name="Google Shape;581;p87"/>
          <p:cNvSpPr txBox="1">
            <a:spLocks noGrp="1"/>
          </p:cNvSpPr>
          <p:nvPr>
            <p:ph type="title"/>
          </p:nvPr>
        </p:nvSpPr>
        <p:spPr>
          <a:xfrm>
            <a:off x="457800" y="33600"/>
            <a:ext cx="8270564"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dirty="0" err="1">
                <a:latin typeface="Arial"/>
                <a:ea typeface="Arial"/>
                <a:cs typeface="Arial"/>
                <a:sym typeface="Arial"/>
              </a:rPr>
              <a:t>Excercise</a:t>
            </a:r>
            <a:r>
              <a:rPr lang="nl-BE" sz="2400" b="1" dirty="0">
                <a:latin typeface="Arial"/>
                <a:ea typeface="Arial"/>
                <a:cs typeface="Arial"/>
                <a:sym typeface="Arial"/>
              </a:rPr>
              <a:t> 3: </a:t>
            </a:r>
            <a:r>
              <a:rPr lang="nl-BE" sz="2100" b="1" dirty="0" err="1">
                <a:latin typeface="Arial"/>
                <a:ea typeface="Arial"/>
                <a:cs typeface="Arial"/>
                <a:sym typeface="Arial"/>
              </a:rPr>
              <a:t>Which</a:t>
            </a:r>
            <a:r>
              <a:rPr lang="nl-BE" sz="2100" b="1" dirty="0">
                <a:latin typeface="Arial"/>
                <a:ea typeface="Arial"/>
                <a:cs typeface="Arial"/>
                <a:sym typeface="Arial"/>
              </a:rPr>
              <a:t> are </a:t>
            </a:r>
            <a:r>
              <a:rPr lang="nl-BE" sz="2100" b="1" dirty="0" err="1">
                <a:latin typeface="Arial"/>
                <a:ea typeface="Arial"/>
                <a:cs typeface="Arial"/>
                <a:sym typeface="Arial"/>
              </a:rPr>
              <a:t>the</a:t>
            </a:r>
            <a:r>
              <a:rPr lang="nl-BE" sz="2100" b="1" dirty="0">
                <a:latin typeface="Arial"/>
                <a:ea typeface="Arial"/>
                <a:cs typeface="Arial"/>
                <a:sym typeface="Arial"/>
              </a:rPr>
              <a:t> relevant data </a:t>
            </a:r>
            <a:r>
              <a:rPr lang="nl-BE" sz="2100" b="1" dirty="0" err="1">
                <a:latin typeface="Arial"/>
                <a:ea typeface="Arial"/>
                <a:cs typeface="Arial"/>
                <a:sym typeface="Arial"/>
              </a:rPr>
              <a:t>standards</a:t>
            </a:r>
            <a:r>
              <a:rPr lang="nl-BE" sz="2100" b="1" dirty="0">
                <a:latin typeface="Arial"/>
                <a:ea typeface="Arial"/>
                <a:cs typeface="Arial"/>
                <a:sym typeface="Arial"/>
              </a:rPr>
              <a:t> </a:t>
            </a:r>
            <a:r>
              <a:rPr lang="nl-BE" sz="2100" b="1" dirty="0" err="1">
                <a:latin typeface="Arial"/>
                <a:ea typeface="Arial"/>
                <a:cs typeface="Arial"/>
                <a:sym typeface="Arial"/>
              </a:rPr>
              <a:t>that</a:t>
            </a:r>
            <a:r>
              <a:rPr lang="nl-BE" sz="2100" b="1" dirty="0">
                <a:latin typeface="Arial"/>
                <a:ea typeface="Arial"/>
                <a:cs typeface="Arial"/>
                <a:sym typeface="Arial"/>
              </a:rPr>
              <a:t> </a:t>
            </a:r>
            <a:r>
              <a:rPr lang="nl-BE" sz="2100" b="1" dirty="0" err="1">
                <a:latin typeface="Arial"/>
                <a:ea typeface="Arial"/>
                <a:cs typeface="Arial"/>
                <a:sym typeface="Arial"/>
              </a:rPr>
              <a:t>should</a:t>
            </a:r>
            <a:r>
              <a:rPr lang="nl-BE" sz="2100" b="1" dirty="0">
                <a:latin typeface="Arial"/>
                <a:ea typeface="Arial"/>
                <a:cs typeface="Arial"/>
                <a:sym typeface="Arial"/>
              </a:rPr>
              <a:t> </a:t>
            </a:r>
            <a:r>
              <a:rPr lang="nl-BE" sz="2100" b="1" dirty="0" err="1">
                <a:latin typeface="Arial"/>
                <a:ea typeface="Arial"/>
                <a:cs typeface="Arial"/>
                <a:sym typeface="Arial"/>
              </a:rPr>
              <a:t>be</a:t>
            </a:r>
            <a:r>
              <a:rPr lang="nl-BE" sz="2100" b="1" dirty="0">
                <a:latin typeface="Arial"/>
                <a:ea typeface="Arial"/>
                <a:cs typeface="Arial"/>
                <a:sym typeface="Arial"/>
              </a:rPr>
              <a:t> taken </a:t>
            </a:r>
            <a:r>
              <a:rPr lang="nl-BE" sz="2100" b="1" dirty="0" err="1">
                <a:latin typeface="Arial"/>
                <a:ea typeface="Arial"/>
                <a:cs typeface="Arial"/>
                <a:sym typeface="Arial"/>
              </a:rPr>
              <a:t>into</a:t>
            </a:r>
            <a:r>
              <a:rPr lang="nl-BE" sz="2100" b="1" dirty="0">
                <a:latin typeface="Arial"/>
                <a:ea typeface="Arial"/>
                <a:cs typeface="Arial"/>
                <a:sym typeface="Arial"/>
              </a:rPr>
              <a:t> account?</a:t>
            </a:r>
            <a:endParaRPr sz="2100" b="1" dirty="0">
              <a:latin typeface="Arial"/>
              <a:ea typeface="Arial"/>
              <a:cs typeface="Arial"/>
              <a:sym typeface="Arial"/>
            </a:endParaRPr>
          </a:p>
        </p:txBody>
      </p:sp>
      <p:sp>
        <p:nvSpPr>
          <p:cNvPr id="583" name="Google Shape;583;p87"/>
          <p:cNvSpPr/>
          <p:nvPr/>
        </p:nvSpPr>
        <p:spPr>
          <a:xfrm>
            <a:off x="629800" y="4380675"/>
            <a:ext cx="1483500" cy="601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9C59A6-C288-40E1-8E58-FAA575DD9F4E}"/>
              </a:ext>
            </a:extLst>
          </p:cNvPr>
          <p:cNvPicPr>
            <a:picLocks noChangeAspect="1"/>
          </p:cNvPicPr>
          <p:nvPr/>
        </p:nvPicPr>
        <p:blipFill rotWithShape="1">
          <a:blip r:embed="rId3"/>
          <a:srcRect l="55985" t="50000"/>
          <a:stretch/>
        </p:blipFill>
        <p:spPr>
          <a:xfrm>
            <a:off x="771875" y="1334451"/>
            <a:ext cx="7642414" cy="33471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dirty="0"/>
              <a:t>How does </a:t>
            </a:r>
            <a:r>
              <a:rPr lang="nl-BE" sz="3200" b="1" dirty="0" err="1"/>
              <a:t>the</a:t>
            </a:r>
            <a:r>
              <a:rPr lang="nl-BE" sz="3200" b="1" dirty="0"/>
              <a:t> planning look like?</a:t>
            </a:r>
            <a:endParaRPr sz="3200" b="1" dirty="0"/>
          </a:p>
          <a:p>
            <a:pPr marL="0" marR="0" lvl="0" indent="0" algn="l" rtl="0">
              <a:lnSpc>
                <a:spcPct val="100000"/>
              </a:lnSpc>
              <a:spcBef>
                <a:spcPts val="0"/>
              </a:spcBef>
              <a:spcAft>
                <a:spcPts val="0"/>
              </a:spcAft>
              <a:buNone/>
            </a:pPr>
            <a:r>
              <a:rPr lang="nl-BE" sz="2500" b="1" i="1" dirty="0">
                <a:solidFill>
                  <a:schemeClr val="dk1"/>
                </a:solidFill>
              </a:rPr>
              <a:t>OSLO-traject</a:t>
            </a:r>
            <a:endParaRPr sz="2500" b="1" i="1" dirty="0">
              <a:solidFill>
                <a:schemeClr val="dk1"/>
              </a:solidFill>
            </a:endParaRPr>
          </a:p>
        </p:txBody>
      </p:sp>
      <p:sp>
        <p:nvSpPr>
          <p:cNvPr id="589" name="Google Shape;589;p88"/>
          <p:cNvSpPr/>
          <p:nvPr/>
        </p:nvSpPr>
        <p:spPr>
          <a:xfrm>
            <a:off x="849830" y="3400678"/>
            <a:ext cx="1271400" cy="323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0" name="Google Shape;590;p88"/>
          <p:cNvSpPr txBox="1"/>
          <p:nvPr/>
        </p:nvSpPr>
        <p:spPr>
          <a:xfrm>
            <a:off x="745175" y="1385625"/>
            <a:ext cx="7483800" cy="644762"/>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nl-BE" sz="1300" dirty="0"/>
              <a:t>Start date: 19th of August 2021</a:t>
            </a:r>
            <a:endParaRPr sz="1300" dirty="0"/>
          </a:p>
          <a:p>
            <a:pPr marL="457200" lvl="0" indent="-311150" algn="l" rtl="0">
              <a:lnSpc>
                <a:spcPct val="115000"/>
              </a:lnSpc>
              <a:spcBef>
                <a:spcPts val="0"/>
              </a:spcBef>
              <a:spcAft>
                <a:spcPts val="0"/>
              </a:spcAft>
              <a:buSzPts val="1300"/>
              <a:buChar char="●"/>
            </a:pPr>
            <a:r>
              <a:rPr lang="nl-BE" sz="1300" dirty="0" err="1"/>
              <a:t>Duration</a:t>
            </a:r>
            <a:r>
              <a:rPr lang="nl-BE" sz="1300" dirty="0"/>
              <a:t>: 8 maanden</a:t>
            </a:r>
            <a:endParaRPr sz="1300" dirty="0"/>
          </a:p>
        </p:txBody>
      </p:sp>
      <p:grpSp>
        <p:nvGrpSpPr>
          <p:cNvPr id="591" name="Google Shape;591;p88"/>
          <p:cNvGrpSpPr/>
          <p:nvPr/>
        </p:nvGrpSpPr>
        <p:grpSpPr>
          <a:xfrm>
            <a:off x="7668772" y="2295491"/>
            <a:ext cx="1474927" cy="1530490"/>
            <a:chOff x="3048000" y="2295578"/>
            <a:chExt cx="1524000" cy="2847953"/>
          </a:xfrm>
        </p:grpSpPr>
        <p:grpSp>
          <p:nvGrpSpPr>
            <p:cNvPr id="592" name="Google Shape;592;p88"/>
            <p:cNvGrpSpPr/>
            <p:nvPr/>
          </p:nvGrpSpPr>
          <p:grpSpPr>
            <a:xfrm>
              <a:off x="3048000" y="2295578"/>
              <a:ext cx="1524000" cy="2847953"/>
              <a:chOff x="0" y="2295575"/>
              <a:chExt cx="1524000" cy="2837455"/>
            </a:xfrm>
          </p:grpSpPr>
          <p:sp>
            <p:nvSpPr>
              <p:cNvPr id="593" name="Google Shape;593;p88"/>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8"/>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88"/>
            <p:cNvSpPr txBox="1"/>
            <p:nvPr/>
          </p:nvSpPr>
          <p:spPr>
            <a:xfrm>
              <a:off x="3224550" y="3050050"/>
              <a:ext cx="1313905"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dirty="0" err="1">
                  <a:solidFill>
                    <a:srgbClr val="5E5E5E"/>
                  </a:solidFill>
                  <a:latin typeface="Roboto"/>
                  <a:ea typeface="Roboto"/>
                  <a:cs typeface="Roboto"/>
                  <a:sym typeface="Roboto"/>
                </a:rPr>
                <a:t>Implementation</a:t>
              </a:r>
              <a:r>
                <a:rPr lang="nl-BE" sz="1100" b="1" dirty="0">
                  <a:solidFill>
                    <a:srgbClr val="5E5E5E"/>
                  </a:solidFill>
                  <a:latin typeface="Roboto"/>
                  <a:ea typeface="Roboto"/>
                  <a:cs typeface="Roboto"/>
                  <a:sym typeface="Roboto"/>
                </a:rPr>
                <a:t> of </a:t>
              </a:r>
              <a:r>
                <a:rPr lang="nl-BE" sz="1100" b="1" dirty="0" err="1">
                  <a:solidFill>
                    <a:srgbClr val="5E5E5E"/>
                  </a:solidFill>
                  <a:latin typeface="Roboto"/>
                  <a:ea typeface="Roboto"/>
                  <a:cs typeface="Roboto"/>
                  <a:sym typeface="Roboto"/>
                </a:rPr>
                <a:t>the</a:t>
              </a:r>
              <a:r>
                <a:rPr lang="nl-BE" sz="1100" b="1" dirty="0">
                  <a:solidFill>
                    <a:srgbClr val="5E5E5E"/>
                  </a:solidFill>
                  <a:latin typeface="Roboto"/>
                  <a:ea typeface="Roboto"/>
                  <a:cs typeface="Roboto"/>
                  <a:sym typeface="Roboto"/>
                </a:rPr>
                <a:t> draft </a:t>
              </a:r>
              <a:r>
                <a:rPr lang="nl-BE" sz="1100" b="1" dirty="0" err="1">
                  <a:solidFill>
                    <a:srgbClr val="5E5E5E"/>
                  </a:solidFill>
                  <a:latin typeface="Roboto"/>
                  <a:ea typeface="Roboto"/>
                  <a:cs typeface="Roboto"/>
                  <a:sym typeface="Roboto"/>
                </a:rPr>
                <a:t>specifications</a:t>
              </a:r>
              <a:endParaRPr sz="1100" b="1" dirty="0">
                <a:solidFill>
                  <a:srgbClr val="5E5E5E"/>
                </a:solidFill>
                <a:latin typeface="Roboto"/>
                <a:ea typeface="Roboto"/>
                <a:cs typeface="Roboto"/>
                <a:sym typeface="Roboto"/>
              </a:endParaRPr>
            </a:p>
          </p:txBody>
        </p:sp>
        <p:sp>
          <p:nvSpPr>
            <p:cNvPr id="596" name="Google Shape;596;p88"/>
            <p:cNvSpPr txBox="1"/>
            <p:nvPr/>
          </p:nvSpPr>
          <p:spPr>
            <a:xfrm>
              <a:off x="3183956" y="2299315"/>
              <a:ext cx="13545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dirty="0">
                  <a:solidFill>
                    <a:srgbClr val="5E5E5E"/>
                  </a:solidFill>
                  <a:latin typeface="Roboto"/>
                  <a:ea typeface="Roboto"/>
                  <a:cs typeface="Roboto"/>
                  <a:sym typeface="Roboto"/>
                </a:rPr>
                <a:t>January</a:t>
              </a:r>
              <a:r>
                <a:rPr lang="nl-BE" sz="1000" dirty="0">
                  <a:solidFill>
                    <a:srgbClr val="5E5E5E"/>
                  </a:solidFill>
                  <a:latin typeface="Roboto"/>
                  <a:ea typeface="Roboto"/>
                  <a:cs typeface="Roboto"/>
                  <a:sym typeface="Roboto"/>
                </a:rPr>
                <a:t> - </a:t>
              </a:r>
              <a:r>
                <a:rPr lang="en-GB" sz="1000" dirty="0">
                  <a:solidFill>
                    <a:srgbClr val="5E5E5E"/>
                  </a:solidFill>
                  <a:latin typeface="Roboto"/>
                  <a:ea typeface="Roboto"/>
                  <a:cs typeface="Roboto"/>
                  <a:sym typeface="Roboto"/>
                </a:rPr>
                <a:t>March</a:t>
              </a:r>
            </a:p>
          </p:txBody>
        </p:sp>
      </p:grpSp>
      <p:grpSp>
        <p:nvGrpSpPr>
          <p:cNvPr id="597" name="Google Shape;597;p88"/>
          <p:cNvGrpSpPr/>
          <p:nvPr/>
        </p:nvGrpSpPr>
        <p:grpSpPr>
          <a:xfrm>
            <a:off x="6193871" y="2295490"/>
            <a:ext cx="1507425" cy="1530492"/>
            <a:chOff x="3048000" y="2295575"/>
            <a:chExt cx="1557579" cy="2847956"/>
          </a:xfrm>
        </p:grpSpPr>
        <p:grpSp>
          <p:nvGrpSpPr>
            <p:cNvPr id="598" name="Google Shape;598;p88"/>
            <p:cNvGrpSpPr/>
            <p:nvPr/>
          </p:nvGrpSpPr>
          <p:grpSpPr>
            <a:xfrm>
              <a:off x="3048000" y="2295578"/>
              <a:ext cx="1524000" cy="2847953"/>
              <a:chOff x="0" y="2295575"/>
              <a:chExt cx="1524000" cy="2837455"/>
            </a:xfrm>
          </p:grpSpPr>
          <p:sp>
            <p:nvSpPr>
              <p:cNvPr id="599" name="Google Shape;599;p88"/>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8"/>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1" name="Google Shape;601;p88"/>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02" name="Google Shape;602;p88"/>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dirty="0" err="1">
                  <a:solidFill>
                    <a:srgbClr val="5E5E5E"/>
                  </a:solidFill>
                  <a:latin typeface="Roboto"/>
                  <a:ea typeface="Roboto"/>
                  <a:cs typeface="Roboto"/>
                  <a:sym typeface="Roboto"/>
                </a:rPr>
                <a:t>Thematic</a:t>
              </a:r>
              <a:r>
                <a:rPr lang="nl-BE" sz="1100" b="1" dirty="0">
                  <a:solidFill>
                    <a:srgbClr val="5E5E5E"/>
                  </a:solidFill>
                  <a:latin typeface="Roboto"/>
                  <a:ea typeface="Roboto"/>
                  <a:cs typeface="Roboto"/>
                  <a:sym typeface="Roboto"/>
                </a:rPr>
                <a:t> workshop 4</a:t>
              </a:r>
              <a:endParaRPr sz="1100" b="1" dirty="0">
                <a:solidFill>
                  <a:srgbClr val="5E5E5E"/>
                </a:solidFill>
                <a:latin typeface="Roboto"/>
                <a:ea typeface="Roboto"/>
                <a:cs typeface="Roboto"/>
                <a:sym typeface="Roboto"/>
              </a:endParaRPr>
            </a:p>
          </p:txBody>
        </p:sp>
        <p:sp>
          <p:nvSpPr>
            <p:cNvPr id="603" name="Google Shape;603;p88"/>
            <p:cNvSpPr txBox="1"/>
            <p:nvPr/>
          </p:nvSpPr>
          <p:spPr>
            <a:xfrm>
              <a:off x="3224550" y="2299313"/>
              <a:ext cx="1381029"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dirty="0">
                  <a:solidFill>
                    <a:srgbClr val="5E5E5E"/>
                  </a:solidFill>
                  <a:latin typeface="Roboto"/>
                  <a:ea typeface="Roboto"/>
                  <a:cs typeface="Roboto"/>
                  <a:sym typeface="Roboto"/>
                </a:rPr>
                <a:t>16th </a:t>
              </a:r>
              <a:r>
                <a:rPr lang="en-GB" sz="1000" dirty="0">
                  <a:solidFill>
                    <a:srgbClr val="5E5E5E"/>
                  </a:solidFill>
                  <a:latin typeface="Roboto"/>
                  <a:ea typeface="Roboto"/>
                  <a:cs typeface="Roboto"/>
                  <a:sym typeface="Roboto"/>
                </a:rPr>
                <a:t>of</a:t>
              </a:r>
              <a:r>
                <a:rPr lang="nl-BE" sz="1000" dirty="0">
                  <a:solidFill>
                    <a:srgbClr val="5E5E5E"/>
                  </a:solidFill>
                  <a:latin typeface="Roboto"/>
                  <a:ea typeface="Roboto"/>
                  <a:cs typeface="Roboto"/>
                  <a:sym typeface="Roboto"/>
                </a:rPr>
                <a:t> December</a:t>
              </a:r>
              <a:endParaRPr sz="1000" dirty="0">
                <a:solidFill>
                  <a:srgbClr val="5E5E5E"/>
                </a:solidFill>
                <a:latin typeface="Roboto"/>
                <a:ea typeface="Roboto"/>
                <a:cs typeface="Roboto"/>
                <a:sym typeface="Roboto"/>
              </a:endParaRPr>
            </a:p>
          </p:txBody>
        </p:sp>
      </p:grpSp>
      <p:grpSp>
        <p:nvGrpSpPr>
          <p:cNvPr id="604" name="Google Shape;604;p88"/>
          <p:cNvGrpSpPr/>
          <p:nvPr/>
        </p:nvGrpSpPr>
        <p:grpSpPr>
          <a:xfrm>
            <a:off x="4718971" y="2295490"/>
            <a:ext cx="1474927" cy="1530492"/>
            <a:chOff x="3048000" y="2295575"/>
            <a:chExt cx="1524000" cy="2847956"/>
          </a:xfrm>
        </p:grpSpPr>
        <p:grpSp>
          <p:nvGrpSpPr>
            <p:cNvPr id="605" name="Google Shape;605;p88"/>
            <p:cNvGrpSpPr/>
            <p:nvPr/>
          </p:nvGrpSpPr>
          <p:grpSpPr>
            <a:xfrm>
              <a:off x="3048000" y="2295578"/>
              <a:ext cx="1524000" cy="2847953"/>
              <a:chOff x="0" y="2295575"/>
              <a:chExt cx="1524000" cy="2837455"/>
            </a:xfrm>
          </p:grpSpPr>
          <p:sp>
            <p:nvSpPr>
              <p:cNvPr id="606" name="Google Shape;606;p88"/>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8"/>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8" name="Google Shape;608;p88"/>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09" name="Google Shape;609;p88"/>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dirty="0" err="1">
                  <a:solidFill>
                    <a:srgbClr val="5E5E5E"/>
                  </a:solidFill>
                  <a:latin typeface="Roboto"/>
                  <a:ea typeface="Roboto"/>
                  <a:cs typeface="Roboto"/>
                  <a:sym typeface="Roboto"/>
                </a:rPr>
                <a:t>Thematic</a:t>
              </a:r>
              <a:r>
                <a:rPr lang="nl-BE" sz="1100" b="1" dirty="0">
                  <a:solidFill>
                    <a:srgbClr val="5E5E5E"/>
                  </a:solidFill>
                  <a:latin typeface="Roboto"/>
                  <a:ea typeface="Roboto"/>
                  <a:cs typeface="Roboto"/>
                  <a:sym typeface="Roboto"/>
                </a:rPr>
                <a:t> workshop 3</a:t>
              </a:r>
              <a:endParaRPr sz="1100" b="1" dirty="0">
                <a:solidFill>
                  <a:srgbClr val="5E5E5E"/>
                </a:solidFill>
                <a:latin typeface="Roboto"/>
                <a:ea typeface="Roboto"/>
                <a:cs typeface="Roboto"/>
                <a:sym typeface="Roboto"/>
              </a:endParaRPr>
            </a:p>
          </p:txBody>
        </p:sp>
        <p:sp>
          <p:nvSpPr>
            <p:cNvPr id="610" name="Google Shape;610;p88"/>
            <p:cNvSpPr txBox="1"/>
            <p:nvPr/>
          </p:nvSpPr>
          <p:spPr>
            <a:xfrm>
              <a:off x="3224550" y="2299313"/>
              <a:ext cx="1313843" cy="27432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dirty="0">
                  <a:solidFill>
                    <a:srgbClr val="5E5E5E"/>
                  </a:solidFill>
                  <a:latin typeface="Roboto"/>
                  <a:ea typeface="Roboto"/>
                  <a:cs typeface="Roboto"/>
                  <a:sym typeface="Roboto"/>
                </a:rPr>
                <a:t>18th of </a:t>
              </a:r>
              <a:r>
                <a:rPr lang="en-GB" sz="1000" dirty="0">
                  <a:solidFill>
                    <a:srgbClr val="5E5E5E"/>
                  </a:solidFill>
                  <a:latin typeface="Roboto"/>
                  <a:ea typeface="Roboto"/>
                  <a:cs typeface="Roboto"/>
                  <a:sym typeface="Roboto"/>
                </a:rPr>
                <a:t>November</a:t>
              </a:r>
            </a:p>
          </p:txBody>
        </p:sp>
      </p:grpSp>
      <p:grpSp>
        <p:nvGrpSpPr>
          <p:cNvPr id="611" name="Google Shape;611;p88"/>
          <p:cNvGrpSpPr/>
          <p:nvPr/>
        </p:nvGrpSpPr>
        <p:grpSpPr>
          <a:xfrm>
            <a:off x="3244070" y="2295490"/>
            <a:ext cx="1474927" cy="1530492"/>
            <a:chOff x="3048000" y="2295575"/>
            <a:chExt cx="1524000" cy="2847956"/>
          </a:xfrm>
        </p:grpSpPr>
        <p:grpSp>
          <p:nvGrpSpPr>
            <p:cNvPr id="612" name="Google Shape;612;p88"/>
            <p:cNvGrpSpPr/>
            <p:nvPr/>
          </p:nvGrpSpPr>
          <p:grpSpPr>
            <a:xfrm>
              <a:off x="3048000" y="2295578"/>
              <a:ext cx="1524000" cy="2847953"/>
              <a:chOff x="0" y="2295575"/>
              <a:chExt cx="1524000" cy="2837455"/>
            </a:xfrm>
          </p:grpSpPr>
          <p:sp>
            <p:nvSpPr>
              <p:cNvPr id="613" name="Google Shape;613;p88"/>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8"/>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5" name="Google Shape;615;p88"/>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16" name="Google Shape;616;p88"/>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dirty="0" err="1">
                  <a:solidFill>
                    <a:srgbClr val="5E5E5E"/>
                  </a:solidFill>
                  <a:latin typeface="Roboto"/>
                  <a:ea typeface="Roboto"/>
                  <a:cs typeface="Roboto"/>
                  <a:sym typeface="Roboto"/>
                </a:rPr>
                <a:t>Thematic</a:t>
              </a:r>
              <a:r>
                <a:rPr lang="nl-BE" sz="1100" b="1" dirty="0">
                  <a:solidFill>
                    <a:srgbClr val="5E5E5E"/>
                  </a:solidFill>
                  <a:latin typeface="Roboto"/>
                  <a:ea typeface="Roboto"/>
                  <a:cs typeface="Roboto"/>
                  <a:sym typeface="Roboto"/>
                </a:rPr>
                <a:t> workshop 2</a:t>
              </a:r>
              <a:endParaRPr sz="1100" b="1" dirty="0">
                <a:solidFill>
                  <a:srgbClr val="5E5E5E"/>
                </a:solidFill>
                <a:latin typeface="Roboto"/>
                <a:ea typeface="Roboto"/>
                <a:cs typeface="Roboto"/>
                <a:sym typeface="Roboto"/>
              </a:endParaRPr>
            </a:p>
          </p:txBody>
        </p:sp>
        <p:sp>
          <p:nvSpPr>
            <p:cNvPr id="617" name="Google Shape;617;p88"/>
            <p:cNvSpPr txBox="1"/>
            <p:nvPr/>
          </p:nvSpPr>
          <p:spPr>
            <a:xfrm>
              <a:off x="3224550" y="2299313"/>
              <a:ext cx="1313878"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dirty="0">
                  <a:solidFill>
                    <a:srgbClr val="5E5E5E"/>
                  </a:solidFill>
                  <a:latin typeface="Roboto"/>
                  <a:ea typeface="Roboto"/>
                  <a:cs typeface="Roboto"/>
                  <a:sym typeface="Roboto"/>
                </a:rPr>
                <a:t>21th of </a:t>
              </a:r>
              <a:r>
                <a:rPr lang="en-GB" sz="1000" dirty="0">
                  <a:solidFill>
                    <a:srgbClr val="5E5E5E"/>
                  </a:solidFill>
                  <a:latin typeface="Roboto"/>
                  <a:ea typeface="Roboto"/>
                  <a:cs typeface="Roboto"/>
                  <a:sym typeface="Roboto"/>
                </a:rPr>
                <a:t>October</a:t>
              </a:r>
            </a:p>
          </p:txBody>
        </p:sp>
      </p:grpSp>
      <p:grpSp>
        <p:nvGrpSpPr>
          <p:cNvPr id="618" name="Google Shape;618;p88"/>
          <p:cNvGrpSpPr/>
          <p:nvPr/>
        </p:nvGrpSpPr>
        <p:grpSpPr>
          <a:xfrm>
            <a:off x="1769091" y="2295493"/>
            <a:ext cx="1474877" cy="1530488"/>
            <a:chOff x="1515975" y="2295580"/>
            <a:chExt cx="1525524" cy="2847950"/>
          </a:xfrm>
        </p:grpSpPr>
        <p:sp>
          <p:nvSpPr>
            <p:cNvPr id="619" name="Google Shape;619;p88"/>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8"/>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8"/>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dirty="0" err="1">
                  <a:solidFill>
                    <a:srgbClr val="FFFFFF"/>
                  </a:solidFill>
                  <a:latin typeface="Roboto"/>
                  <a:ea typeface="Roboto"/>
                  <a:cs typeface="Roboto"/>
                  <a:sym typeface="Roboto"/>
                </a:rPr>
                <a:t>Thematic</a:t>
              </a:r>
              <a:r>
                <a:rPr lang="nl-BE" sz="1100" b="1" dirty="0">
                  <a:solidFill>
                    <a:srgbClr val="FFFFFF"/>
                  </a:solidFill>
                  <a:latin typeface="Roboto"/>
                  <a:ea typeface="Roboto"/>
                  <a:cs typeface="Roboto"/>
                  <a:sym typeface="Roboto"/>
                </a:rPr>
                <a:t> workshop 1</a:t>
              </a:r>
              <a:endParaRPr sz="1100" b="1" dirty="0">
                <a:solidFill>
                  <a:srgbClr val="FFFFFF"/>
                </a:solidFill>
                <a:latin typeface="Roboto"/>
                <a:ea typeface="Roboto"/>
                <a:cs typeface="Roboto"/>
                <a:sym typeface="Roboto"/>
              </a:endParaRPr>
            </a:p>
          </p:txBody>
        </p:sp>
        <p:sp>
          <p:nvSpPr>
            <p:cNvPr id="622" name="Google Shape;622;p88"/>
            <p:cNvSpPr txBox="1"/>
            <p:nvPr/>
          </p:nvSpPr>
          <p:spPr>
            <a:xfrm>
              <a:off x="1692702" y="2299320"/>
              <a:ext cx="1348689" cy="26039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dirty="0">
                  <a:solidFill>
                    <a:srgbClr val="1B786E"/>
                  </a:solidFill>
                  <a:latin typeface="Roboto"/>
                  <a:ea typeface="Roboto"/>
                  <a:cs typeface="Roboto"/>
                  <a:sym typeface="Roboto"/>
                </a:rPr>
                <a:t>23th of September</a:t>
              </a:r>
              <a:endParaRPr sz="1000" dirty="0">
                <a:solidFill>
                  <a:srgbClr val="1B786E"/>
                </a:solidFill>
                <a:latin typeface="Roboto"/>
                <a:ea typeface="Roboto"/>
                <a:cs typeface="Roboto"/>
                <a:sym typeface="Roboto"/>
              </a:endParaRPr>
            </a:p>
          </p:txBody>
        </p:sp>
        <p:cxnSp>
          <p:nvCxnSpPr>
            <p:cNvPr id="623" name="Google Shape;623;p88"/>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grpSp>
        <p:nvGrpSpPr>
          <p:cNvPr id="624" name="Google Shape;624;p88"/>
          <p:cNvGrpSpPr/>
          <p:nvPr/>
        </p:nvGrpSpPr>
        <p:grpSpPr>
          <a:xfrm>
            <a:off x="303400" y="2295493"/>
            <a:ext cx="1474877" cy="1530488"/>
            <a:chOff x="1515975" y="2295580"/>
            <a:chExt cx="1525524" cy="2847950"/>
          </a:xfrm>
        </p:grpSpPr>
        <p:sp>
          <p:nvSpPr>
            <p:cNvPr id="625" name="Google Shape;625;p88"/>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8"/>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8"/>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dirty="0">
                  <a:solidFill>
                    <a:srgbClr val="FFFFFF"/>
                  </a:solidFill>
                  <a:latin typeface="Roboto"/>
                  <a:ea typeface="Roboto"/>
                  <a:cs typeface="Roboto"/>
                  <a:sym typeface="Roboto"/>
                </a:rPr>
                <a:t>Business workshop</a:t>
              </a:r>
              <a:endParaRPr sz="1100" b="1" dirty="0">
                <a:solidFill>
                  <a:srgbClr val="FFFFFF"/>
                </a:solidFill>
                <a:latin typeface="Roboto"/>
                <a:ea typeface="Roboto"/>
                <a:cs typeface="Roboto"/>
                <a:sym typeface="Roboto"/>
              </a:endParaRPr>
            </a:p>
          </p:txBody>
        </p:sp>
        <p:sp>
          <p:nvSpPr>
            <p:cNvPr id="628" name="Google Shape;628;p88"/>
            <p:cNvSpPr txBox="1"/>
            <p:nvPr/>
          </p:nvSpPr>
          <p:spPr>
            <a:xfrm>
              <a:off x="1692702" y="2299320"/>
              <a:ext cx="1212723" cy="26039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dirty="0">
                  <a:solidFill>
                    <a:srgbClr val="1B786E"/>
                  </a:solidFill>
                  <a:latin typeface="Roboto"/>
                  <a:ea typeface="Roboto"/>
                  <a:cs typeface="Roboto"/>
                  <a:sym typeface="Roboto"/>
                </a:rPr>
                <a:t>19th of </a:t>
              </a:r>
              <a:r>
                <a:rPr lang="en-GB" sz="1000" dirty="0">
                  <a:solidFill>
                    <a:srgbClr val="1B786E"/>
                  </a:solidFill>
                  <a:latin typeface="Roboto"/>
                  <a:ea typeface="Roboto"/>
                  <a:cs typeface="Roboto"/>
                  <a:sym typeface="Roboto"/>
                </a:rPr>
                <a:t>August</a:t>
              </a:r>
            </a:p>
          </p:txBody>
        </p:sp>
        <p:cxnSp>
          <p:nvCxnSpPr>
            <p:cNvPr id="629" name="Google Shape;629;p88"/>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b="1" dirty="0">
                <a:solidFill>
                  <a:srgbClr val="4C4C4C"/>
                </a:solidFill>
              </a:rPr>
              <a:t>Scoping of core consent</a:t>
            </a:r>
            <a:endParaRPr dirty="0">
              <a:solidFill>
                <a:srgbClr val="4C4C4C"/>
              </a:solidFill>
            </a:endParaRPr>
          </a:p>
          <a:p>
            <a:pPr marL="0" lvl="0" indent="0" algn="r" rtl="0">
              <a:lnSpc>
                <a:spcPct val="102702"/>
              </a:lnSpc>
              <a:spcBef>
                <a:spcPts val="0"/>
              </a:spcBef>
              <a:spcAft>
                <a:spcPts val="0"/>
              </a:spcAft>
              <a:buSzPts val="3700"/>
              <a:buNone/>
            </a:pPr>
            <a:endParaRPr dirty="0"/>
          </a:p>
        </p:txBody>
      </p:sp>
      <p:sp>
        <p:nvSpPr>
          <p:cNvPr id="744" name="Google Shape;744;p97"/>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5" name="Google Shape;745;p97"/>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extLst>
      <p:ext uri="{BB962C8B-B14F-4D97-AF65-F5344CB8AC3E}">
        <p14:creationId xmlns:p14="http://schemas.microsoft.com/office/powerpoint/2010/main" val="311338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4"/>
          <p:cNvSpPr txBox="1">
            <a:spLocks noGrp="1"/>
          </p:cNvSpPr>
          <p:nvPr>
            <p:ph type="body" idx="1"/>
          </p:nvPr>
        </p:nvSpPr>
        <p:spPr>
          <a:xfrm>
            <a:off x="540000" y="1194750"/>
            <a:ext cx="8064000" cy="2754000"/>
          </a:xfrm>
          <a:prstGeom prst="rect">
            <a:avLst/>
          </a:prstGeom>
          <a:noFill/>
          <a:ln>
            <a:noFill/>
          </a:ln>
        </p:spPr>
        <p:txBody>
          <a:bodyPr spcFirstLastPara="1" wrap="square" lIns="91425" tIns="91425" rIns="91425" bIns="91425" anchor="ctr" anchorCtr="0">
            <a:noAutofit/>
          </a:bodyPr>
          <a:lstStyle/>
          <a:p>
            <a:pPr marL="102870" lvl="0" indent="0" algn="ctr" rtl="0">
              <a:lnSpc>
                <a:spcPct val="90000"/>
              </a:lnSpc>
              <a:spcBef>
                <a:spcPts val="300"/>
              </a:spcBef>
              <a:spcAft>
                <a:spcPts val="0"/>
              </a:spcAft>
              <a:buSzPts val="1980"/>
              <a:buNone/>
            </a:pPr>
            <a:r>
              <a:rPr lang="nl-BE">
                <a:latin typeface="Arial"/>
                <a:ea typeface="Arial"/>
                <a:cs typeface="Arial"/>
                <a:sym typeface="Arial"/>
              </a:rPr>
              <a:t>A </a:t>
            </a:r>
            <a:r>
              <a:rPr lang="nl-BE" b="1">
                <a:highlight>
                  <a:srgbClr val="FFFF00"/>
                </a:highlight>
                <a:latin typeface="Arial"/>
                <a:ea typeface="Arial"/>
                <a:cs typeface="Arial"/>
                <a:sym typeface="Arial"/>
              </a:rPr>
              <a:t>specific data exchange situation</a:t>
            </a:r>
            <a:r>
              <a:rPr lang="nl-BE">
                <a:latin typeface="Arial"/>
                <a:ea typeface="Arial"/>
                <a:cs typeface="Arial"/>
                <a:sym typeface="Arial"/>
              </a:rPr>
              <a:t> for which the data standard can be used. </a:t>
            </a:r>
            <a:endParaRPr>
              <a:latin typeface="Arial"/>
              <a:ea typeface="Arial"/>
              <a:cs typeface="Arial"/>
              <a:sym typeface="Arial"/>
            </a:endParaRPr>
          </a:p>
        </p:txBody>
      </p:sp>
      <p:sp>
        <p:nvSpPr>
          <p:cNvPr id="590" name="Google Shape;590;p7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a:t>
            </a:r>
            <a:r>
              <a:rPr lang="nl-BE" sz="3200" b="1"/>
              <a:t>hat is an</a:t>
            </a:r>
            <a:r>
              <a:rPr lang="nl-BE" sz="3200" b="1" i="0" u="none" strike="noStrike" cap="none">
                <a:solidFill>
                  <a:srgbClr val="000000"/>
                </a:solidFill>
                <a:latin typeface="Arial"/>
                <a:ea typeface="Arial"/>
                <a:cs typeface="Arial"/>
                <a:sym typeface="Arial"/>
              </a:rPr>
              <a:t> use case?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34568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9"/>
          <p:cNvSpPr txBox="1"/>
          <p:nvPr/>
        </p:nvSpPr>
        <p:spPr>
          <a:xfrm>
            <a:off x="1319851" y="1346977"/>
            <a:ext cx="68880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1" i="1"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7" name="Google Shape;757;p99"/>
          <p:cNvSpPr txBox="1"/>
          <p:nvPr/>
        </p:nvSpPr>
        <p:spPr>
          <a:xfrm>
            <a:off x="1319850" y="3218900"/>
            <a:ext cx="34389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1" i="1" u="none" strike="noStrike" cap="none" dirty="0" err="1">
                <a:solidFill>
                  <a:srgbClr val="000000"/>
                </a:solidFill>
                <a:latin typeface="Arial"/>
                <a:ea typeface="Arial"/>
                <a:cs typeface="Arial"/>
                <a:sym typeface="Arial"/>
              </a:rPr>
              <a:t>Which</a:t>
            </a:r>
            <a:r>
              <a:rPr lang="nl-BE" sz="1800" b="1" i="1" u="none" strike="noStrike" cap="none" dirty="0">
                <a:solidFill>
                  <a:srgbClr val="000000"/>
                </a:solidFill>
                <a:latin typeface="Arial"/>
                <a:ea typeface="Arial"/>
                <a:cs typeface="Arial"/>
                <a:sym typeface="Arial"/>
              </a:rPr>
              <a:t> data do we </a:t>
            </a:r>
            <a:r>
              <a:rPr lang="nl-BE" sz="1800" b="1" i="1" u="none" strike="noStrike" cap="none" dirty="0" err="1">
                <a:solidFill>
                  <a:srgbClr val="000000"/>
                </a:solidFill>
                <a:latin typeface="Arial"/>
                <a:ea typeface="Arial"/>
                <a:cs typeface="Arial"/>
                <a:sym typeface="Arial"/>
              </a:rPr>
              <a:t>need</a:t>
            </a:r>
            <a:r>
              <a:rPr lang="nl-BE" sz="1800" b="1" i="1"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758" name="Google Shape;758;p99"/>
          <p:cNvSpPr/>
          <p:nvPr/>
        </p:nvSpPr>
        <p:spPr>
          <a:xfrm>
            <a:off x="781050" y="4122825"/>
            <a:ext cx="6991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99"/>
          <p:cNvSpPr/>
          <p:nvPr/>
        </p:nvSpPr>
        <p:spPr>
          <a:xfrm>
            <a:off x="781050" y="2683004"/>
            <a:ext cx="6927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0" name="Google Shape;760;p99"/>
          <p:cNvPicPr preferRelativeResize="0"/>
          <p:nvPr/>
        </p:nvPicPr>
        <p:blipFill rotWithShape="1">
          <a:blip r:embed="rId3">
            <a:alphaModFix/>
          </a:blip>
          <a:srcRect/>
          <a:stretch/>
        </p:blipFill>
        <p:spPr>
          <a:xfrm>
            <a:off x="847701" y="1356147"/>
            <a:ext cx="350828" cy="350828"/>
          </a:xfrm>
          <a:prstGeom prst="rect">
            <a:avLst/>
          </a:prstGeom>
          <a:noFill/>
          <a:ln>
            <a:noFill/>
          </a:ln>
        </p:spPr>
      </p:pic>
      <p:pic>
        <p:nvPicPr>
          <p:cNvPr id="761" name="Google Shape;761;p99"/>
          <p:cNvPicPr preferRelativeResize="0"/>
          <p:nvPr/>
        </p:nvPicPr>
        <p:blipFill rotWithShape="1">
          <a:blip r:embed="rId4">
            <a:alphaModFix/>
          </a:blip>
          <a:srcRect/>
          <a:stretch/>
        </p:blipFill>
        <p:spPr>
          <a:xfrm>
            <a:off x="847701" y="3182165"/>
            <a:ext cx="380315" cy="380315"/>
          </a:xfrm>
          <a:prstGeom prst="rect">
            <a:avLst/>
          </a:prstGeom>
          <a:noFill/>
          <a:ln>
            <a:noFill/>
          </a:ln>
        </p:spPr>
      </p:pic>
      <p:sp>
        <p:nvSpPr>
          <p:cNvPr id="762" name="Google Shape;762;p99"/>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dirty="0" err="1">
                <a:solidFill>
                  <a:srgbClr val="000000"/>
                </a:solidFill>
                <a:latin typeface="Arial"/>
                <a:ea typeface="Arial"/>
                <a:cs typeface="Arial"/>
                <a:sym typeface="Arial"/>
              </a:rPr>
              <a:t>Use</a:t>
            </a:r>
            <a:r>
              <a:rPr lang="nl-BE" sz="3000" b="1" i="0" u="none" strike="noStrike" cap="none" dirty="0">
                <a:solidFill>
                  <a:srgbClr val="000000"/>
                </a:solidFill>
                <a:latin typeface="Arial"/>
                <a:ea typeface="Arial"/>
                <a:cs typeface="Arial"/>
                <a:sym typeface="Arial"/>
              </a:rPr>
              <a:t> case 1 </a:t>
            </a:r>
            <a:r>
              <a:rPr lang="nl-BE" sz="3000" b="1" dirty="0"/>
              <a:t>– </a:t>
            </a:r>
            <a:r>
              <a:rPr lang="nl-BE" sz="3000" b="1" dirty="0" err="1"/>
              <a:t>requesting</a:t>
            </a:r>
            <a:r>
              <a:rPr lang="nl-BE" sz="3000" b="1" dirty="0"/>
              <a:t> consent</a:t>
            </a:r>
            <a:endParaRPr sz="3000" b="1" dirty="0"/>
          </a:p>
        </p:txBody>
      </p:sp>
      <p:sp>
        <p:nvSpPr>
          <p:cNvPr id="763" name="Google Shape;763;p99"/>
          <p:cNvSpPr txBox="1"/>
          <p:nvPr/>
        </p:nvSpPr>
        <p:spPr>
          <a:xfrm>
            <a:off x="801000" y="1744126"/>
            <a:ext cx="6888000" cy="16527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100" dirty="0"/>
              <a:t>An agent can give </a:t>
            </a:r>
            <a:r>
              <a:rPr lang="en-GB" sz="1100" b="1" dirty="0"/>
              <a:t>consent</a:t>
            </a:r>
            <a:r>
              <a:rPr lang="en-GB" sz="1100" dirty="0"/>
              <a:t> to process a certain dataset of him/her, possibly as a response to a request from another agent within a certain context (non-transactional/contextual versus transactional consent.)</a:t>
            </a:r>
          </a:p>
          <a:p>
            <a:pPr marL="0" marR="0" lvl="0" indent="0" algn="l" rtl="0">
              <a:lnSpc>
                <a:spcPct val="100000"/>
              </a:lnSpc>
              <a:spcBef>
                <a:spcPts val="0"/>
              </a:spcBef>
              <a:spcAft>
                <a:spcPts val="0"/>
              </a:spcAft>
              <a:buClr>
                <a:srgbClr val="000000"/>
              </a:buClr>
              <a:buSzPts val="1300"/>
              <a:buFont typeface="Arial"/>
              <a:buNone/>
            </a:pPr>
            <a:r>
              <a:rPr lang="en-GB" sz="1100" dirty="0"/>
              <a:t>The data subject can specify the </a:t>
            </a:r>
            <a:r>
              <a:rPr lang="en-GB" sz="1100" b="1" dirty="0"/>
              <a:t>purpose, access level, access type, time constraints, data granted access to, entity who received consent and the entity who granted consent</a:t>
            </a:r>
            <a:r>
              <a:rPr lang="en-GB" sz="1100" dirty="0"/>
              <a:t>.</a:t>
            </a:r>
          </a:p>
          <a:p>
            <a:pPr marL="0" marR="0" lvl="0" indent="0" algn="l" rtl="0">
              <a:lnSpc>
                <a:spcPct val="100000"/>
              </a:lnSpc>
              <a:spcBef>
                <a:spcPts val="0"/>
              </a:spcBef>
              <a:spcAft>
                <a:spcPts val="0"/>
              </a:spcAft>
              <a:buClr>
                <a:srgbClr val="000000"/>
              </a:buClr>
              <a:buSzPts val="1300"/>
              <a:buFont typeface="Arial"/>
              <a:buNone/>
            </a:pPr>
            <a:r>
              <a:rPr lang="en-GB" sz="1100" dirty="0"/>
              <a:t>In the case of a request, the data subject has the option to </a:t>
            </a:r>
            <a:r>
              <a:rPr lang="en-GB" sz="1100" b="1" dirty="0"/>
              <a:t>accept</a:t>
            </a:r>
            <a:r>
              <a:rPr lang="en-GB" sz="1100" dirty="0"/>
              <a:t> it or not.</a:t>
            </a:r>
          </a:p>
          <a:p>
            <a:pPr marL="0" marR="0" lvl="0" indent="0" algn="l" rtl="0">
              <a:lnSpc>
                <a:spcPct val="100000"/>
              </a:lnSpc>
              <a:spcBef>
                <a:spcPts val="0"/>
              </a:spcBef>
              <a:spcAft>
                <a:spcPts val="0"/>
              </a:spcAft>
              <a:buClr>
                <a:srgbClr val="000000"/>
              </a:buClr>
              <a:buSzPts val="1300"/>
              <a:buFont typeface="Arial"/>
              <a:buNone/>
            </a:pPr>
            <a:r>
              <a:rPr lang="en-GB" sz="1100" dirty="0"/>
              <a:t>If a consent has been given, the data subject holds the right to </a:t>
            </a:r>
            <a:r>
              <a:rPr lang="en-GB" sz="1100" b="1" dirty="0"/>
              <a:t>withdraw the consent </a:t>
            </a:r>
            <a:r>
              <a:rPr lang="en-GB" sz="1100" dirty="0"/>
              <a:t>which was given previously.</a:t>
            </a:r>
          </a:p>
        </p:txBody>
      </p:sp>
      <p:sp>
        <p:nvSpPr>
          <p:cNvPr id="764" name="Google Shape;764;p99"/>
          <p:cNvSpPr txBox="1"/>
          <p:nvPr/>
        </p:nvSpPr>
        <p:spPr>
          <a:xfrm>
            <a:off x="832650" y="3665625"/>
            <a:ext cx="7487400" cy="909900"/>
          </a:xfrm>
          <a:prstGeom prst="rect">
            <a:avLst/>
          </a:prstGeom>
          <a:noFill/>
          <a:ln>
            <a:noFill/>
          </a:ln>
        </p:spPr>
        <p:txBody>
          <a:bodyPr spcFirstLastPara="1" wrap="square" lIns="68550" tIns="34275" rIns="68550" bIns="3427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nl-BE" sz="1100" dirty="0" err="1"/>
              <a:t>Credentials</a:t>
            </a:r>
            <a:r>
              <a:rPr lang="nl-BE" sz="1100" dirty="0"/>
              <a:t> of </a:t>
            </a:r>
            <a:r>
              <a:rPr lang="nl-BE" sz="1100" dirty="0" err="1"/>
              <a:t>the</a:t>
            </a:r>
            <a:r>
              <a:rPr lang="nl-BE" sz="1100" dirty="0"/>
              <a:t> datasubject</a:t>
            </a:r>
            <a:endParaRPr sz="1100" dirty="0"/>
          </a:p>
          <a:p>
            <a:pPr marL="457200" marR="0" lvl="0" indent="-298450" algn="l" rtl="0">
              <a:lnSpc>
                <a:spcPct val="100000"/>
              </a:lnSpc>
              <a:spcBef>
                <a:spcPts val="0"/>
              </a:spcBef>
              <a:spcAft>
                <a:spcPts val="0"/>
              </a:spcAft>
              <a:buSzPts val="1100"/>
              <a:buChar char="➔"/>
            </a:pPr>
            <a:r>
              <a:rPr lang="nl-BE" sz="1100" dirty="0" err="1"/>
              <a:t>Credentials</a:t>
            </a:r>
            <a:r>
              <a:rPr lang="nl-BE" sz="1100" dirty="0"/>
              <a:t> of </a:t>
            </a:r>
            <a:r>
              <a:rPr lang="nl-BE" sz="1100" dirty="0" err="1"/>
              <a:t>the</a:t>
            </a:r>
            <a:r>
              <a:rPr lang="nl-BE" sz="1100" dirty="0"/>
              <a:t> receiver of </a:t>
            </a:r>
            <a:r>
              <a:rPr lang="nl-BE" sz="1100" dirty="0" err="1"/>
              <a:t>the</a:t>
            </a:r>
            <a:r>
              <a:rPr lang="nl-BE" sz="1100" dirty="0"/>
              <a:t> data</a:t>
            </a:r>
            <a:endParaRPr sz="1100" dirty="0"/>
          </a:p>
          <a:p>
            <a:pPr marL="457200" marR="0" lvl="0" indent="-298450" algn="l" rtl="0">
              <a:lnSpc>
                <a:spcPct val="100000"/>
              </a:lnSpc>
              <a:spcBef>
                <a:spcPts val="0"/>
              </a:spcBef>
              <a:spcAft>
                <a:spcPts val="0"/>
              </a:spcAft>
              <a:buSzPts val="1100"/>
              <a:buChar char="➔"/>
            </a:pPr>
            <a:r>
              <a:rPr lang="en-GB" sz="1100" dirty="0"/>
              <a:t>The data that has been asked for</a:t>
            </a:r>
            <a:endParaRPr sz="1100" dirty="0"/>
          </a:p>
          <a:p>
            <a:pPr marL="457200" marR="0" lvl="0" indent="-298450" algn="l" rtl="0">
              <a:lnSpc>
                <a:spcPct val="100000"/>
              </a:lnSpc>
              <a:spcBef>
                <a:spcPts val="0"/>
              </a:spcBef>
              <a:spcAft>
                <a:spcPts val="0"/>
              </a:spcAft>
              <a:buSzPts val="1100"/>
              <a:buChar char="➔"/>
            </a:pPr>
            <a:r>
              <a:rPr lang="nl-BE" sz="1100" dirty="0" err="1"/>
              <a:t>Formalisation</a:t>
            </a:r>
            <a:r>
              <a:rPr lang="nl-BE" sz="1100" dirty="0"/>
              <a:t> of </a:t>
            </a:r>
            <a:r>
              <a:rPr lang="nl-BE" sz="1100" dirty="0" err="1"/>
              <a:t>the</a:t>
            </a:r>
            <a:r>
              <a:rPr lang="nl-BE" sz="1100" dirty="0"/>
              <a:t> consent</a:t>
            </a:r>
          </a:p>
          <a:p>
            <a:pPr marL="457200" marR="0" lvl="0" indent="-298450" algn="l" rtl="0">
              <a:lnSpc>
                <a:spcPct val="100000"/>
              </a:lnSpc>
              <a:spcBef>
                <a:spcPts val="0"/>
              </a:spcBef>
              <a:spcAft>
                <a:spcPts val="0"/>
              </a:spcAft>
              <a:buSzPts val="1100"/>
              <a:buChar char="➔"/>
            </a:pPr>
            <a:endParaRPr sz="1100" dirty="0"/>
          </a:p>
        </p:txBody>
      </p:sp>
    </p:spTree>
    <p:extLst>
      <p:ext uri="{BB962C8B-B14F-4D97-AF65-F5344CB8AC3E}">
        <p14:creationId xmlns:p14="http://schemas.microsoft.com/office/powerpoint/2010/main" val="335592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9"/>
          <p:cNvSpPr txBox="1"/>
          <p:nvPr/>
        </p:nvSpPr>
        <p:spPr>
          <a:xfrm>
            <a:off x="1319851" y="1346977"/>
            <a:ext cx="68880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1" i="1"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7" name="Google Shape;757;p99"/>
          <p:cNvSpPr txBox="1"/>
          <p:nvPr/>
        </p:nvSpPr>
        <p:spPr>
          <a:xfrm>
            <a:off x="1319850" y="3218900"/>
            <a:ext cx="34389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nl-BE" sz="1800" b="1" i="1" u="none" strike="noStrike" cap="none" dirty="0" err="1">
                <a:solidFill>
                  <a:srgbClr val="000000"/>
                </a:solidFill>
                <a:latin typeface="Arial"/>
                <a:ea typeface="Arial"/>
                <a:cs typeface="Arial"/>
                <a:sym typeface="Arial"/>
              </a:rPr>
              <a:t>Which</a:t>
            </a:r>
            <a:r>
              <a:rPr lang="nl-BE" sz="1800" b="1" i="1" u="none" strike="noStrike" cap="none" dirty="0">
                <a:solidFill>
                  <a:srgbClr val="000000"/>
                </a:solidFill>
                <a:latin typeface="Arial"/>
                <a:ea typeface="Arial"/>
                <a:cs typeface="Arial"/>
                <a:sym typeface="Arial"/>
              </a:rPr>
              <a:t> data do we </a:t>
            </a:r>
            <a:r>
              <a:rPr lang="nl-BE" sz="1800" b="1" i="1" u="none" strike="noStrike" cap="none" dirty="0" err="1">
                <a:solidFill>
                  <a:srgbClr val="000000"/>
                </a:solidFill>
                <a:latin typeface="Arial"/>
                <a:ea typeface="Arial"/>
                <a:cs typeface="Arial"/>
                <a:sym typeface="Arial"/>
              </a:rPr>
              <a:t>need</a:t>
            </a:r>
            <a:r>
              <a:rPr lang="nl-BE" sz="1800" b="1" i="1"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758" name="Google Shape;758;p99"/>
          <p:cNvSpPr/>
          <p:nvPr/>
        </p:nvSpPr>
        <p:spPr>
          <a:xfrm>
            <a:off x="781050" y="4122825"/>
            <a:ext cx="6991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99"/>
          <p:cNvSpPr/>
          <p:nvPr/>
        </p:nvSpPr>
        <p:spPr>
          <a:xfrm>
            <a:off x="781050" y="2683004"/>
            <a:ext cx="6927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0" name="Google Shape;760;p99"/>
          <p:cNvPicPr preferRelativeResize="0"/>
          <p:nvPr/>
        </p:nvPicPr>
        <p:blipFill rotWithShape="1">
          <a:blip r:embed="rId3">
            <a:alphaModFix/>
          </a:blip>
          <a:srcRect/>
          <a:stretch/>
        </p:blipFill>
        <p:spPr>
          <a:xfrm>
            <a:off x="847701" y="1356147"/>
            <a:ext cx="350828" cy="350828"/>
          </a:xfrm>
          <a:prstGeom prst="rect">
            <a:avLst/>
          </a:prstGeom>
          <a:noFill/>
          <a:ln>
            <a:noFill/>
          </a:ln>
        </p:spPr>
      </p:pic>
      <p:pic>
        <p:nvPicPr>
          <p:cNvPr id="761" name="Google Shape;761;p99"/>
          <p:cNvPicPr preferRelativeResize="0"/>
          <p:nvPr/>
        </p:nvPicPr>
        <p:blipFill rotWithShape="1">
          <a:blip r:embed="rId4">
            <a:alphaModFix/>
          </a:blip>
          <a:srcRect/>
          <a:stretch/>
        </p:blipFill>
        <p:spPr>
          <a:xfrm>
            <a:off x="847701" y="3182165"/>
            <a:ext cx="380315" cy="380315"/>
          </a:xfrm>
          <a:prstGeom prst="rect">
            <a:avLst/>
          </a:prstGeom>
          <a:noFill/>
          <a:ln>
            <a:noFill/>
          </a:ln>
        </p:spPr>
      </p:pic>
      <p:sp>
        <p:nvSpPr>
          <p:cNvPr id="762" name="Google Shape;762;p99"/>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dirty="0">
                <a:solidFill>
                  <a:srgbClr val="000000"/>
                </a:solidFill>
                <a:latin typeface="Arial"/>
                <a:ea typeface="Arial"/>
                <a:cs typeface="Arial"/>
                <a:sym typeface="Arial"/>
              </a:rPr>
              <a:t>Use case</a:t>
            </a:r>
            <a:r>
              <a:rPr lang="en-GB" sz="3000" b="1" dirty="0"/>
              <a:t> 2 – delegation of consent</a:t>
            </a:r>
          </a:p>
        </p:txBody>
      </p:sp>
      <p:sp>
        <p:nvSpPr>
          <p:cNvPr id="763" name="Google Shape;763;p99"/>
          <p:cNvSpPr txBox="1"/>
          <p:nvPr/>
        </p:nvSpPr>
        <p:spPr>
          <a:xfrm>
            <a:off x="801000" y="1744126"/>
            <a:ext cx="6888000" cy="16527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GB" sz="1100" dirty="0"/>
              <a:t>An agent holds the </a:t>
            </a:r>
            <a:r>
              <a:rPr lang="en-GB" sz="1100" b="1" dirty="0"/>
              <a:t>right to delegate consent for sharing data </a:t>
            </a:r>
            <a:r>
              <a:rPr lang="en-GB" sz="1100" dirty="0"/>
              <a:t>to another agent.</a:t>
            </a:r>
          </a:p>
          <a:p>
            <a:pPr marL="0" marR="0" lvl="0" indent="0" algn="l" rtl="0">
              <a:lnSpc>
                <a:spcPct val="100000"/>
              </a:lnSpc>
              <a:spcBef>
                <a:spcPts val="0"/>
              </a:spcBef>
              <a:spcAft>
                <a:spcPts val="0"/>
              </a:spcAft>
              <a:buClr>
                <a:srgbClr val="000000"/>
              </a:buClr>
              <a:buSzPts val="1300"/>
              <a:buFont typeface="Arial"/>
              <a:buNone/>
            </a:pPr>
            <a:r>
              <a:rPr lang="en-GB" sz="1100" dirty="0"/>
              <a:t>To do so, </a:t>
            </a:r>
            <a:r>
              <a:rPr lang="en-GB" sz="1100" b="1" dirty="0"/>
              <a:t>clear boundaries </a:t>
            </a:r>
            <a:r>
              <a:rPr lang="en-GB" sz="1100" dirty="0"/>
              <a:t>must be defined for the rights of the person giving out the consent.</a:t>
            </a:r>
          </a:p>
          <a:p>
            <a:pPr marL="0" marR="0" lvl="0" indent="0" algn="l" rtl="0">
              <a:lnSpc>
                <a:spcPct val="100000"/>
              </a:lnSpc>
              <a:spcBef>
                <a:spcPts val="0"/>
              </a:spcBef>
              <a:spcAft>
                <a:spcPts val="0"/>
              </a:spcAft>
              <a:buClr>
                <a:srgbClr val="000000"/>
              </a:buClr>
              <a:buSzPts val="1300"/>
              <a:buFont typeface="Arial"/>
              <a:buNone/>
            </a:pPr>
            <a:r>
              <a:rPr lang="en-GB" sz="1100" dirty="0"/>
              <a:t>The </a:t>
            </a:r>
            <a:r>
              <a:rPr lang="en-GB" sz="1100" b="1" dirty="0"/>
              <a:t>relationship</a:t>
            </a:r>
            <a:r>
              <a:rPr lang="en-GB" sz="1100" dirty="0"/>
              <a:t> between the person giving the consent and the owner of the data must justify the possibility to give out the right and it must be possible to </a:t>
            </a:r>
            <a:r>
              <a:rPr lang="en-GB" sz="1100" b="1" dirty="0"/>
              <a:t>change this right</a:t>
            </a:r>
            <a:r>
              <a:rPr lang="en-GB" sz="1100" dirty="0"/>
              <a:t>.</a:t>
            </a:r>
          </a:p>
        </p:txBody>
      </p:sp>
      <p:sp>
        <p:nvSpPr>
          <p:cNvPr id="764" name="Google Shape;764;p99"/>
          <p:cNvSpPr txBox="1"/>
          <p:nvPr/>
        </p:nvSpPr>
        <p:spPr>
          <a:xfrm>
            <a:off x="832650" y="3665625"/>
            <a:ext cx="7487400" cy="909900"/>
          </a:xfrm>
          <a:prstGeom prst="rect">
            <a:avLst/>
          </a:prstGeom>
          <a:noFill/>
          <a:ln>
            <a:noFill/>
          </a:ln>
        </p:spPr>
        <p:txBody>
          <a:bodyPr spcFirstLastPara="1" wrap="square" lIns="68550" tIns="34275" rIns="68550" bIns="3427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nl-BE" sz="1100" dirty="0" err="1"/>
              <a:t>Credentials</a:t>
            </a:r>
            <a:r>
              <a:rPr lang="nl-BE" sz="1100" dirty="0"/>
              <a:t> of </a:t>
            </a:r>
            <a:r>
              <a:rPr lang="nl-BE" sz="1100" dirty="0" err="1"/>
              <a:t>the</a:t>
            </a:r>
            <a:r>
              <a:rPr lang="nl-BE" sz="1100" dirty="0"/>
              <a:t> datasubject </a:t>
            </a:r>
            <a:r>
              <a:rPr lang="nl-BE" sz="1100" dirty="0" err="1"/>
              <a:t>and</a:t>
            </a:r>
            <a:r>
              <a:rPr lang="nl-BE" sz="1100" dirty="0"/>
              <a:t> </a:t>
            </a:r>
            <a:r>
              <a:rPr lang="nl-BE" sz="1100" dirty="0" err="1"/>
              <a:t>the</a:t>
            </a:r>
            <a:r>
              <a:rPr lang="nl-BE" sz="1100" dirty="0"/>
              <a:t> person </a:t>
            </a:r>
            <a:r>
              <a:rPr lang="nl-BE" sz="1100" dirty="0" err="1"/>
              <a:t>giving</a:t>
            </a:r>
            <a:r>
              <a:rPr lang="nl-BE" sz="1100" dirty="0"/>
              <a:t> out </a:t>
            </a:r>
            <a:r>
              <a:rPr lang="nl-BE" sz="1100" dirty="0" err="1"/>
              <a:t>the</a:t>
            </a:r>
            <a:r>
              <a:rPr lang="nl-BE" sz="1100" dirty="0"/>
              <a:t> consent</a:t>
            </a:r>
          </a:p>
          <a:p>
            <a:pPr marL="457200" marR="0" lvl="0" indent="-298450" algn="l" rtl="0">
              <a:lnSpc>
                <a:spcPct val="100000"/>
              </a:lnSpc>
              <a:spcBef>
                <a:spcPts val="0"/>
              </a:spcBef>
              <a:spcAft>
                <a:spcPts val="0"/>
              </a:spcAft>
              <a:buClr>
                <a:srgbClr val="000000"/>
              </a:buClr>
              <a:buSzPts val="1100"/>
              <a:buFont typeface="Arial"/>
              <a:buChar char="➔"/>
            </a:pPr>
            <a:r>
              <a:rPr lang="nl-BE" sz="1100" dirty="0"/>
              <a:t>The </a:t>
            </a:r>
            <a:r>
              <a:rPr lang="nl-BE" sz="1100" dirty="0" err="1"/>
              <a:t>relationship</a:t>
            </a:r>
            <a:r>
              <a:rPr lang="nl-BE" sz="1100" dirty="0"/>
              <a:t> </a:t>
            </a:r>
            <a:r>
              <a:rPr lang="nl-BE" sz="1100" dirty="0" err="1"/>
              <a:t>between</a:t>
            </a:r>
            <a:r>
              <a:rPr lang="nl-BE" sz="1100" dirty="0"/>
              <a:t> </a:t>
            </a:r>
            <a:r>
              <a:rPr lang="nl-BE" sz="1100" dirty="0" err="1"/>
              <a:t>the</a:t>
            </a:r>
            <a:r>
              <a:rPr lang="nl-BE" sz="1100" dirty="0"/>
              <a:t> datasubject </a:t>
            </a:r>
            <a:r>
              <a:rPr lang="nl-BE" sz="1100" dirty="0" err="1"/>
              <a:t>and</a:t>
            </a:r>
            <a:r>
              <a:rPr lang="nl-BE" sz="1100" dirty="0"/>
              <a:t> </a:t>
            </a:r>
            <a:r>
              <a:rPr lang="nl-BE" sz="1100" dirty="0" err="1"/>
              <a:t>the</a:t>
            </a:r>
            <a:r>
              <a:rPr lang="nl-BE" sz="1100" dirty="0"/>
              <a:t> person </a:t>
            </a:r>
            <a:r>
              <a:rPr lang="nl-BE" sz="1100" dirty="0" err="1"/>
              <a:t>giving</a:t>
            </a:r>
            <a:r>
              <a:rPr lang="nl-BE" sz="1100" dirty="0"/>
              <a:t> out </a:t>
            </a:r>
            <a:r>
              <a:rPr lang="nl-BE" sz="1100" dirty="0" err="1"/>
              <a:t>the</a:t>
            </a:r>
            <a:r>
              <a:rPr lang="nl-BE" sz="1100" dirty="0"/>
              <a:t> consent</a:t>
            </a:r>
          </a:p>
          <a:p>
            <a:pPr marL="457200" marR="0" lvl="0" indent="-298450" algn="l" rtl="0">
              <a:lnSpc>
                <a:spcPct val="100000"/>
              </a:lnSpc>
              <a:spcBef>
                <a:spcPts val="0"/>
              </a:spcBef>
              <a:spcAft>
                <a:spcPts val="0"/>
              </a:spcAft>
              <a:buClr>
                <a:srgbClr val="000000"/>
              </a:buClr>
              <a:buSzPts val="1100"/>
              <a:buFont typeface="Arial"/>
              <a:buChar char="➔"/>
            </a:pPr>
            <a:r>
              <a:rPr lang="nl-BE" sz="1100" dirty="0"/>
              <a:t>T</a:t>
            </a:r>
            <a:r>
              <a:rPr lang="en-GB" sz="1100" dirty="0"/>
              <a:t>he period for which the right is available to someone</a:t>
            </a:r>
          </a:p>
          <a:p>
            <a:pPr marL="457200" marR="0" lvl="0" indent="-298450" algn="l" rtl="0">
              <a:lnSpc>
                <a:spcPct val="100000"/>
              </a:lnSpc>
              <a:spcBef>
                <a:spcPts val="0"/>
              </a:spcBef>
              <a:spcAft>
                <a:spcPts val="0"/>
              </a:spcAft>
              <a:buSzPts val="1100"/>
              <a:buChar char="➔"/>
            </a:pPr>
            <a:r>
              <a:rPr lang="en-GB" sz="1100" dirty="0"/>
              <a:t>A clear demarcation of when the right is applicable and when this is not the case</a:t>
            </a:r>
            <a:endParaRPr lang="nl-BE" sz="1100" dirty="0"/>
          </a:p>
          <a:p>
            <a:pPr marL="457200" marR="0" lvl="0" indent="-298450" algn="l" rtl="0">
              <a:lnSpc>
                <a:spcPct val="100000"/>
              </a:lnSpc>
              <a:spcBef>
                <a:spcPts val="0"/>
              </a:spcBef>
              <a:spcAft>
                <a:spcPts val="0"/>
              </a:spcAft>
              <a:buSzPts val="1100"/>
              <a:buChar char="➔"/>
            </a:pPr>
            <a:endParaRPr sz="1100" dirty="0"/>
          </a:p>
        </p:txBody>
      </p:sp>
    </p:spTree>
    <p:extLst>
      <p:ext uri="{BB962C8B-B14F-4D97-AF65-F5344CB8AC3E}">
        <p14:creationId xmlns:p14="http://schemas.microsoft.com/office/powerpoint/2010/main" val="270521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8" name="Google Shape;758;p99"/>
          <p:cNvSpPr/>
          <p:nvPr/>
        </p:nvSpPr>
        <p:spPr>
          <a:xfrm>
            <a:off x="781050" y="4122825"/>
            <a:ext cx="6991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99"/>
          <p:cNvSpPr/>
          <p:nvPr/>
        </p:nvSpPr>
        <p:spPr>
          <a:xfrm>
            <a:off x="781050" y="2683004"/>
            <a:ext cx="6927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99"/>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dirty="0">
                <a:solidFill>
                  <a:srgbClr val="000000"/>
                </a:solidFill>
                <a:latin typeface="Arial"/>
                <a:ea typeface="Arial"/>
                <a:cs typeface="Arial"/>
                <a:sym typeface="Arial"/>
              </a:rPr>
              <a:t>Use case</a:t>
            </a:r>
            <a:r>
              <a:rPr lang="en-GB" sz="3000" b="1" dirty="0"/>
              <a:t>s – Additional complexities</a:t>
            </a:r>
          </a:p>
        </p:txBody>
      </p:sp>
      <p:sp>
        <p:nvSpPr>
          <p:cNvPr id="763" name="Google Shape;763;p99"/>
          <p:cNvSpPr txBox="1"/>
          <p:nvPr/>
        </p:nvSpPr>
        <p:spPr>
          <a:xfrm>
            <a:off x="781050" y="1235950"/>
            <a:ext cx="6888000" cy="2837286"/>
          </a:xfrm>
          <a:prstGeom prst="rect">
            <a:avLst/>
          </a:prstGeom>
          <a:noFill/>
          <a:ln>
            <a:noFill/>
          </a:ln>
        </p:spPr>
        <p:txBody>
          <a:bodyPr spcFirstLastPara="1" wrap="square" lIns="68550" tIns="34275" rIns="68550" bIns="34275" anchor="t" anchorCtr="0">
            <a:noAutofit/>
          </a:bodyPr>
          <a:lstStyle/>
          <a:p>
            <a:pPr marL="171450" marR="0" lvl="0" indent="-171450" algn="l" rtl="0">
              <a:lnSpc>
                <a:spcPct val="150000"/>
              </a:lnSpc>
              <a:spcBef>
                <a:spcPts val="0"/>
              </a:spcBef>
              <a:spcAft>
                <a:spcPts val="0"/>
              </a:spcAft>
              <a:buClr>
                <a:srgbClr val="000000"/>
              </a:buClr>
              <a:buSzPts val="1300"/>
              <a:buFont typeface="Arial" panose="020B0604020202020204" pitchFamily="34" charset="0"/>
              <a:buChar char="•"/>
            </a:pPr>
            <a:r>
              <a:rPr lang="en-GB" dirty="0"/>
              <a:t>A data processor can check the integrity and validity of the consent given.</a:t>
            </a:r>
          </a:p>
          <a:p>
            <a:pPr marL="171450" marR="0" lvl="0" indent="-171450" algn="l" rtl="0">
              <a:lnSpc>
                <a:spcPct val="150000"/>
              </a:lnSpc>
              <a:spcBef>
                <a:spcPts val="0"/>
              </a:spcBef>
              <a:spcAft>
                <a:spcPts val="0"/>
              </a:spcAft>
              <a:buClr>
                <a:srgbClr val="000000"/>
              </a:buClr>
              <a:buSzPts val="1300"/>
              <a:buFont typeface="Arial" panose="020B0604020202020204" pitchFamily="34" charset="0"/>
              <a:buChar char="•"/>
            </a:pPr>
            <a:r>
              <a:rPr lang="en-GB" dirty="0"/>
              <a:t>A data processor should be able to produce proof of the consent given.</a:t>
            </a:r>
          </a:p>
          <a:p>
            <a:pPr marL="171450" marR="0" lvl="0" indent="-171450" algn="l" rtl="0">
              <a:lnSpc>
                <a:spcPct val="150000"/>
              </a:lnSpc>
              <a:spcBef>
                <a:spcPts val="0"/>
              </a:spcBef>
              <a:spcAft>
                <a:spcPts val="0"/>
              </a:spcAft>
              <a:buClr>
                <a:srgbClr val="000000"/>
              </a:buClr>
              <a:buSzPts val="1300"/>
              <a:buFont typeface="Arial" panose="020B0604020202020204" pitchFamily="34" charset="0"/>
              <a:buChar char="•"/>
            </a:pPr>
            <a:r>
              <a:rPr lang="en-GB" dirty="0"/>
              <a:t>Consent on shared/co-owned pieces of data (e.g. company information, family income).</a:t>
            </a:r>
          </a:p>
          <a:p>
            <a:pPr marL="171450" marR="0" lvl="0" indent="-171450" algn="l" rtl="0">
              <a:lnSpc>
                <a:spcPct val="150000"/>
              </a:lnSpc>
              <a:spcBef>
                <a:spcPts val="0"/>
              </a:spcBef>
              <a:spcAft>
                <a:spcPts val="0"/>
              </a:spcAft>
              <a:buClr>
                <a:srgbClr val="000000"/>
              </a:buClr>
              <a:buSzPts val="1300"/>
              <a:buFont typeface="Arial" panose="020B0604020202020204" pitchFamily="34" charset="0"/>
              <a:buChar char="•"/>
            </a:pPr>
            <a:r>
              <a:rPr lang="en-GB" dirty="0"/>
              <a:t>Consent on data about objects (e.g. car, building).</a:t>
            </a:r>
          </a:p>
          <a:p>
            <a:pPr marL="171450" marR="0" lvl="0" indent="-171450" algn="l" rtl="0">
              <a:lnSpc>
                <a:spcPct val="150000"/>
              </a:lnSpc>
              <a:spcBef>
                <a:spcPts val="0"/>
              </a:spcBef>
              <a:spcAft>
                <a:spcPts val="0"/>
              </a:spcAft>
              <a:buClr>
                <a:srgbClr val="000000"/>
              </a:buClr>
              <a:buSzPts val="1300"/>
              <a:buFont typeface="Arial" panose="020B0604020202020204" pitchFamily="34" charset="0"/>
              <a:buChar char="•"/>
            </a:pPr>
            <a:r>
              <a:rPr lang="en-GB" dirty="0"/>
              <a:t>Consent for consent delegation.</a:t>
            </a:r>
          </a:p>
          <a:p>
            <a:pPr marL="171450" marR="0" lvl="0" indent="-171450" algn="l" rtl="0">
              <a:lnSpc>
                <a:spcPct val="150000"/>
              </a:lnSpc>
              <a:spcBef>
                <a:spcPts val="0"/>
              </a:spcBef>
              <a:spcAft>
                <a:spcPts val="0"/>
              </a:spcAft>
              <a:buClr>
                <a:srgbClr val="000000"/>
              </a:buClr>
              <a:buSzPts val="1300"/>
              <a:buFont typeface="Arial" panose="020B0604020202020204" pitchFamily="34" charset="0"/>
              <a:buChar char="•"/>
            </a:pPr>
            <a:r>
              <a:rPr lang="en-GB" dirty="0"/>
              <a:t>Granularity of consent.</a:t>
            </a:r>
          </a:p>
          <a:p>
            <a:pPr marL="171450" marR="0" lvl="0" indent="-171450" algn="l" rtl="0">
              <a:lnSpc>
                <a:spcPct val="150000"/>
              </a:lnSpc>
              <a:spcBef>
                <a:spcPts val="0"/>
              </a:spcBef>
              <a:spcAft>
                <a:spcPts val="0"/>
              </a:spcAft>
              <a:buClr>
                <a:srgbClr val="000000"/>
              </a:buClr>
              <a:buSzPts val="1300"/>
              <a:buFont typeface="Arial" panose="020B0604020202020204" pitchFamily="34" charset="0"/>
              <a:buChar char="•"/>
            </a:pPr>
            <a:r>
              <a:rPr lang="en-GB" dirty="0"/>
              <a:t>Legality of requests/consents.</a:t>
            </a:r>
          </a:p>
        </p:txBody>
      </p:sp>
    </p:spTree>
    <p:extLst>
      <p:ext uri="{BB962C8B-B14F-4D97-AF65-F5344CB8AC3E}">
        <p14:creationId xmlns:p14="http://schemas.microsoft.com/office/powerpoint/2010/main" val="1236548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6"/>
          <p:cNvSpPr/>
          <p:nvPr/>
        </p:nvSpPr>
        <p:spPr>
          <a:xfrm>
            <a:off x="3808500" y="2941347"/>
            <a:ext cx="457151" cy="457157"/>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3" name="Google Shape;423;p76"/>
          <p:cNvSpPr/>
          <p:nvPr/>
        </p:nvSpPr>
        <p:spPr>
          <a:xfrm>
            <a:off x="3909366" y="3089760"/>
            <a:ext cx="116050" cy="115914"/>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4" name="Google Shape;424;p76"/>
          <p:cNvSpPr/>
          <p:nvPr/>
        </p:nvSpPr>
        <p:spPr>
          <a:xfrm>
            <a:off x="4021077" y="3043178"/>
            <a:ext cx="86766" cy="8612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5" name="Google Shape;425;p76"/>
          <p:cNvSpPr/>
          <p:nvPr/>
        </p:nvSpPr>
        <p:spPr>
          <a:xfrm>
            <a:off x="2037100" y="19928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6"/>
          <p:cNvSpPr/>
          <p:nvPr/>
        </p:nvSpPr>
        <p:spPr>
          <a:xfrm>
            <a:off x="2150975" y="19928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 name="Google Shape;427;p76"/>
          <p:cNvPicPr preferRelativeResize="0"/>
          <p:nvPr/>
        </p:nvPicPr>
        <p:blipFill>
          <a:blip r:embed="rId3">
            <a:alphaModFix/>
          </a:blip>
          <a:stretch>
            <a:fillRect/>
          </a:stretch>
        </p:blipFill>
        <p:spPr>
          <a:xfrm>
            <a:off x="2398063" y="2353798"/>
            <a:ext cx="846775" cy="846775"/>
          </a:xfrm>
          <a:prstGeom prst="rect">
            <a:avLst/>
          </a:prstGeom>
          <a:noFill/>
          <a:ln>
            <a:noFill/>
          </a:ln>
        </p:spPr>
      </p:pic>
      <p:sp>
        <p:nvSpPr>
          <p:cNvPr id="428" name="Google Shape;428;p7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Purpose of today</a:t>
            </a:r>
            <a:endParaRPr sz="3200" b="1" i="0" u="none" strike="noStrike" cap="none">
              <a:solidFill>
                <a:srgbClr val="000000"/>
              </a:solidFill>
              <a:latin typeface="Arial"/>
              <a:ea typeface="Arial"/>
              <a:cs typeface="Arial"/>
              <a:sym typeface="Arial"/>
            </a:endParaRPr>
          </a:p>
        </p:txBody>
      </p:sp>
      <p:sp>
        <p:nvSpPr>
          <p:cNvPr id="429" name="Google Shape;429;p76"/>
          <p:cNvSpPr/>
          <p:nvPr/>
        </p:nvSpPr>
        <p:spPr>
          <a:xfrm>
            <a:off x="4399325" y="1707325"/>
            <a:ext cx="35589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100" b="1" dirty="0">
                <a:solidFill>
                  <a:schemeClr val="dk1"/>
                </a:solidFill>
              </a:rPr>
              <a:t>Summary context &amp; Business </a:t>
            </a:r>
            <a:r>
              <a:rPr lang="nl-BE" sz="1100" b="1" dirty="0" err="1">
                <a:solidFill>
                  <a:schemeClr val="dk1"/>
                </a:solidFill>
              </a:rPr>
              <a:t>workgroup</a:t>
            </a:r>
            <a:endParaRPr sz="1100" dirty="0"/>
          </a:p>
        </p:txBody>
      </p:sp>
      <p:sp>
        <p:nvSpPr>
          <p:cNvPr id="430" name="Google Shape;430;p76"/>
          <p:cNvSpPr/>
          <p:nvPr/>
        </p:nvSpPr>
        <p:spPr>
          <a:xfrm>
            <a:off x="4399325" y="2349100"/>
            <a:ext cx="39942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dirty="0">
                <a:solidFill>
                  <a:schemeClr val="dk1"/>
                </a:solidFill>
              </a:rPr>
              <a:t>Presentation of collected use cases</a:t>
            </a:r>
            <a:endParaRPr sz="1100" dirty="0"/>
          </a:p>
        </p:txBody>
      </p:sp>
      <p:sp>
        <p:nvSpPr>
          <p:cNvPr id="431" name="Google Shape;431;p76"/>
          <p:cNvSpPr/>
          <p:nvPr/>
        </p:nvSpPr>
        <p:spPr>
          <a:xfrm>
            <a:off x="3808475" y="3606050"/>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sp>
        <p:nvSpPr>
          <p:cNvPr id="432" name="Google Shape;432;p76"/>
          <p:cNvSpPr/>
          <p:nvPr/>
        </p:nvSpPr>
        <p:spPr>
          <a:xfrm>
            <a:off x="4399325" y="3033875"/>
            <a:ext cx="435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dirty="0">
                <a:solidFill>
                  <a:schemeClr val="dk1"/>
                </a:solidFill>
              </a:rPr>
              <a:t>Presentation &amp; brainstorming of the draft model</a:t>
            </a:r>
            <a:endParaRPr sz="1100" dirty="0"/>
          </a:p>
        </p:txBody>
      </p:sp>
      <p:sp>
        <p:nvSpPr>
          <p:cNvPr id="433" name="Google Shape;433;p76"/>
          <p:cNvSpPr/>
          <p:nvPr/>
        </p:nvSpPr>
        <p:spPr>
          <a:xfrm>
            <a:off x="3808475" y="1617705"/>
            <a:ext cx="457199" cy="451340"/>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4" name="Google Shape;434;p76"/>
          <p:cNvSpPr/>
          <p:nvPr/>
        </p:nvSpPr>
        <p:spPr>
          <a:xfrm>
            <a:off x="3884673" y="1664597"/>
            <a:ext cx="181710" cy="316523"/>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5" name="Google Shape;435;p76"/>
          <p:cNvSpPr/>
          <p:nvPr/>
        </p:nvSpPr>
        <p:spPr>
          <a:xfrm>
            <a:off x="4001904" y="1705630"/>
            <a:ext cx="181710" cy="316521"/>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6" name="Google Shape;436;p76"/>
          <p:cNvSpPr/>
          <p:nvPr/>
        </p:nvSpPr>
        <p:spPr>
          <a:xfrm>
            <a:off x="3808475" y="227659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437" name="Google Shape;437;p76"/>
          <p:cNvSpPr/>
          <p:nvPr/>
        </p:nvSpPr>
        <p:spPr>
          <a:xfrm>
            <a:off x="4399325" y="3718650"/>
            <a:ext cx="34380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100" b="1" dirty="0">
                <a:solidFill>
                  <a:schemeClr val="dk1"/>
                </a:solidFill>
              </a:rPr>
              <a:t>Going over the existing standards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grpSp>
        <p:nvGrpSpPr>
          <p:cNvPr id="1112" name="Google Shape;1112;p109"/>
          <p:cNvGrpSpPr/>
          <p:nvPr/>
        </p:nvGrpSpPr>
        <p:grpSpPr>
          <a:xfrm>
            <a:off x="791825" y="1209932"/>
            <a:ext cx="2728519" cy="2723643"/>
            <a:chOff x="3183650" y="1227782"/>
            <a:chExt cx="2728519" cy="2723643"/>
          </a:xfrm>
        </p:grpSpPr>
        <p:sp>
          <p:nvSpPr>
            <p:cNvPr id="1113" name="Google Shape;1113;p109"/>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14" name="Google Shape;1114;p109"/>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9"/>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109"/>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900" dirty="0"/>
              <a:t>A short break...</a:t>
            </a:r>
            <a:endParaRPr i="1" u="none" strike="noStrike" cap="none" dirty="0">
              <a:solidFill>
                <a:srgbClr val="000000"/>
              </a:solidFill>
            </a:endParaRPr>
          </a:p>
        </p:txBody>
      </p:sp>
      <p:pic>
        <p:nvPicPr>
          <p:cNvPr id="1117" name="Google Shape;1117;p109"/>
          <p:cNvPicPr preferRelativeResize="0"/>
          <p:nvPr/>
        </p:nvPicPr>
        <p:blipFill rotWithShape="1">
          <a:blip r:embed="rId3">
            <a:alphaModFix/>
          </a:blip>
          <a:srcRect l="1220" r="1132"/>
          <a:stretch/>
        </p:blipFill>
        <p:spPr>
          <a:xfrm>
            <a:off x="5792025" y="0"/>
            <a:ext cx="3351975" cy="5143500"/>
          </a:xfrm>
          <a:prstGeom prst="rect">
            <a:avLst/>
          </a:prstGeom>
          <a:noFill/>
          <a:ln>
            <a:noFill/>
          </a:ln>
        </p:spPr>
      </p:pic>
    </p:spTree>
    <p:extLst>
      <p:ext uri="{BB962C8B-B14F-4D97-AF65-F5344CB8AC3E}">
        <p14:creationId xmlns:p14="http://schemas.microsoft.com/office/powerpoint/2010/main" val="3421192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10"/>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900" dirty="0" err="1"/>
              <a:t>Welcome</a:t>
            </a:r>
            <a:r>
              <a:rPr lang="nl-BE" sz="2900" dirty="0"/>
              <a:t> back!</a:t>
            </a:r>
            <a:endParaRPr i="1" u="none" strike="noStrike" cap="none" dirty="0">
              <a:solidFill>
                <a:srgbClr val="000000"/>
              </a:solidFill>
            </a:endParaRPr>
          </a:p>
        </p:txBody>
      </p:sp>
      <p:grpSp>
        <p:nvGrpSpPr>
          <p:cNvPr id="1123" name="Google Shape;1123;p110"/>
          <p:cNvGrpSpPr/>
          <p:nvPr/>
        </p:nvGrpSpPr>
        <p:grpSpPr>
          <a:xfrm>
            <a:off x="805104" y="1217941"/>
            <a:ext cx="2699958" cy="2707619"/>
            <a:chOff x="3221304" y="1218766"/>
            <a:chExt cx="2699958" cy="2707619"/>
          </a:xfrm>
        </p:grpSpPr>
        <p:sp>
          <p:nvSpPr>
            <p:cNvPr id="1124" name="Google Shape;1124;p110"/>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5" name="Google Shape;1125;p110"/>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110"/>
          <p:cNvSpPr/>
          <p:nvPr/>
        </p:nvSpPr>
        <p:spPr>
          <a:xfrm>
            <a:off x="3056365" y="1178845"/>
            <a:ext cx="3044700" cy="26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7" name="Google Shape;1127;p110"/>
          <p:cNvPicPr preferRelativeResize="0"/>
          <p:nvPr/>
        </p:nvPicPr>
        <p:blipFill rotWithShape="1">
          <a:blip r:embed="rId3">
            <a:alphaModFix/>
          </a:blip>
          <a:srcRect l="25567" r="25572"/>
          <a:stretch/>
        </p:blipFill>
        <p:spPr>
          <a:xfrm>
            <a:off x="5792025" y="0"/>
            <a:ext cx="3351975" cy="5143500"/>
          </a:xfrm>
          <a:prstGeom prst="rect">
            <a:avLst/>
          </a:prstGeom>
          <a:noFill/>
          <a:ln>
            <a:noFill/>
          </a:ln>
        </p:spPr>
      </p:pic>
    </p:spTree>
    <p:extLst>
      <p:ext uri="{BB962C8B-B14F-4D97-AF65-F5344CB8AC3E}">
        <p14:creationId xmlns:p14="http://schemas.microsoft.com/office/powerpoint/2010/main" val="289630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dirty="0" err="1">
                <a:solidFill>
                  <a:srgbClr val="4C4C4C"/>
                </a:solidFill>
              </a:rPr>
              <a:t>UML</a:t>
            </a:r>
            <a:r>
              <a:rPr lang="en-GB" b="1" dirty="0">
                <a:solidFill>
                  <a:srgbClr val="4C4C4C"/>
                </a:solidFill>
              </a:rPr>
              <a:t>: main concepts</a:t>
            </a:r>
            <a:endParaRPr dirty="0">
              <a:solidFill>
                <a:srgbClr val="4C4C4C"/>
              </a:solidFill>
            </a:endParaRPr>
          </a:p>
          <a:p>
            <a:pPr marL="0" lvl="0" indent="0" algn="r" rtl="0">
              <a:lnSpc>
                <a:spcPct val="102702"/>
              </a:lnSpc>
              <a:spcBef>
                <a:spcPts val="0"/>
              </a:spcBef>
              <a:spcAft>
                <a:spcPts val="0"/>
              </a:spcAft>
              <a:buSzPts val="3700"/>
              <a:buNone/>
            </a:pPr>
            <a:endParaRPr dirty="0"/>
          </a:p>
        </p:txBody>
      </p:sp>
      <p:sp>
        <p:nvSpPr>
          <p:cNvPr id="635" name="Google Shape;635;p89"/>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r>
              <a:rPr lang="nl-BE" sz="1400" dirty="0">
                <a:solidFill>
                  <a:srgbClr val="4C4C4C"/>
                </a:solidFill>
              </a:rPr>
              <a:t>Digitaal Vlaanderen</a:t>
            </a:r>
            <a:endParaRPr sz="1400" dirty="0">
              <a:solidFill>
                <a:srgbClr val="4C4C4C"/>
              </a:solidFill>
            </a:endParaRPr>
          </a:p>
        </p:txBody>
      </p:sp>
      <p:sp>
        <p:nvSpPr>
          <p:cNvPr id="636" name="Google Shape;636;p89"/>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0"/>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nl-BE" sz="2800" b="0" i="0" u="none" strike="noStrike" cap="none">
                <a:solidFill>
                  <a:srgbClr val="000000"/>
                </a:solidFill>
                <a:latin typeface="Arial"/>
                <a:ea typeface="Arial"/>
                <a:cs typeface="Arial"/>
                <a:sym typeface="Arial"/>
              </a:rPr>
              <a:t>UML: Unified Modeling Language</a:t>
            </a:r>
            <a:endParaRPr sz="1000" b="0" i="0" u="none" strike="noStrike" cap="none">
              <a:solidFill>
                <a:srgbClr val="000000"/>
              </a:solidFill>
              <a:latin typeface="Arial"/>
              <a:ea typeface="Arial"/>
              <a:cs typeface="Arial"/>
              <a:sym typeface="Arial"/>
            </a:endParaRPr>
          </a:p>
        </p:txBody>
      </p:sp>
      <p:sp>
        <p:nvSpPr>
          <p:cNvPr id="642" name="Google Shape;642;p90"/>
          <p:cNvSpPr txBox="1"/>
          <p:nvPr/>
        </p:nvSpPr>
        <p:spPr>
          <a:xfrm>
            <a:off x="764600" y="1305200"/>
            <a:ext cx="6881100" cy="2346766"/>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300"/>
              <a:buFont typeface="Arial"/>
              <a:buNone/>
            </a:pPr>
            <a:r>
              <a:rPr lang="nl-BE" sz="1300" b="1" i="0" u="none" strike="noStrike" cap="none" dirty="0">
                <a:solidFill>
                  <a:srgbClr val="000000"/>
                </a:solidFill>
                <a:latin typeface="Arial"/>
                <a:ea typeface="Arial"/>
                <a:cs typeface="Arial"/>
                <a:sym typeface="Arial"/>
              </a:rPr>
              <a:t>BASIC CONCEPTS OF </a:t>
            </a:r>
            <a:r>
              <a:rPr lang="nl-BE" sz="1300" b="1" i="0" u="none" strike="noStrike" cap="none" dirty="0" err="1">
                <a:solidFill>
                  <a:srgbClr val="000000"/>
                </a:solidFill>
                <a:latin typeface="Arial"/>
                <a:ea typeface="Arial"/>
                <a:cs typeface="Arial"/>
                <a:sym typeface="Arial"/>
              </a:rPr>
              <a:t>UML</a:t>
            </a:r>
            <a:endParaRPr sz="1100" b="0" i="0" u="none" strike="noStrike" cap="none" dirty="0">
              <a:solidFill>
                <a:srgbClr val="000000"/>
              </a:solidFill>
              <a:latin typeface="Arial"/>
              <a:ea typeface="Arial"/>
              <a:cs typeface="Arial"/>
              <a:sym typeface="Arial"/>
            </a:endParaRPr>
          </a:p>
          <a:p>
            <a:pPr marL="457200" marR="0" lvl="0" indent="-298450" algn="just" rtl="0">
              <a:lnSpc>
                <a:spcPct val="115000"/>
              </a:lnSpc>
              <a:spcBef>
                <a:spcPts val="1200"/>
              </a:spcBef>
              <a:spcAft>
                <a:spcPts val="0"/>
              </a:spcAft>
              <a:buClr>
                <a:srgbClr val="000000"/>
              </a:buClr>
              <a:buSzPts val="1100"/>
              <a:buFont typeface="Arial"/>
              <a:buChar char="●"/>
            </a:pPr>
            <a:r>
              <a:rPr lang="en-GB" sz="1100" b="0" i="0" u="none" strike="noStrike" cap="none" dirty="0">
                <a:solidFill>
                  <a:srgbClr val="000000"/>
                </a:solidFill>
                <a:latin typeface="Arial"/>
                <a:ea typeface="Arial"/>
                <a:cs typeface="Arial"/>
                <a:sym typeface="Arial"/>
              </a:rPr>
              <a:t>First concepts will be explained based on the input from the business workshops.</a:t>
            </a:r>
          </a:p>
          <a:p>
            <a:pPr marL="457200" marR="0" lvl="0" indent="-298450" algn="just" rtl="0">
              <a:lnSpc>
                <a:spcPct val="115000"/>
              </a:lnSpc>
              <a:spcBef>
                <a:spcPts val="1200"/>
              </a:spcBef>
              <a:spcAft>
                <a:spcPts val="0"/>
              </a:spcAft>
              <a:buClr>
                <a:srgbClr val="000000"/>
              </a:buClr>
              <a:buSzPts val="1100"/>
              <a:buFont typeface="Arial"/>
              <a:buChar char="●"/>
            </a:pPr>
            <a:r>
              <a:rPr lang="en-GB" sz="1100" b="0" i="0" u="none" strike="noStrike" cap="none" dirty="0">
                <a:solidFill>
                  <a:srgbClr val="000000"/>
                </a:solidFill>
                <a:latin typeface="Arial"/>
                <a:ea typeface="Arial"/>
                <a:cs typeface="Arial"/>
                <a:sym typeface="Arial"/>
              </a:rPr>
              <a:t>Throughout the different thematic workgroups, we will further develop the model in </a:t>
            </a:r>
            <a:r>
              <a:rPr lang="en-GB" sz="1100" b="1" i="0" u="none" strike="noStrike" cap="none" dirty="0">
                <a:solidFill>
                  <a:srgbClr val="000000"/>
                </a:solidFill>
                <a:latin typeface="Arial"/>
                <a:ea typeface="Arial"/>
                <a:cs typeface="Arial"/>
                <a:sym typeface="Arial"/>
              </a:rPr>
              <a:t>UML</a:t>
            </a:r>
            <a:r>
              <a:rPr lang="en-GB" sz="1100" b="0" i="0" u="none" strike="noStrike" cap="none" dirty="0">
                <a:solidFill>
                  <a:srgbClr val="000000"/>
                </a:solidFill>
                <a:latin typeface="Arial"/>
                <a:ea typeface="Arial"/>
                <a:cs typeface="Arial"/>
                <a:sym typeface="Arial"/>
              </a:rPr>
              <a:t>.</a:t>
            </a:r>
          </a:p>
          <a:p>
            <a:pPr marL="457200" marR="0" lvl="0" indent="-298450" algn="just" rtl="0">
              <a:lnSpc>
                <a:spcPct val="115000"/>
              </a:lnSpc>
              <a:spcBef>
                <a:spcPts val="1200"/>
              </a:spcBef>
              <a:spcAft>
                <a:spcPts val="0"/>
              </a:spcAft>
              <a:buClr>
                <a:srgbClr val="000000"/>
              </a:buClr>
              <a:buSzPts val="1100"/>
              <a:buFont typeface="Arial"/>
              <a:buChar char="●"/>
            </a:pPr>
            <a:r>
              <a:rPr lang="en-GB" sz="1100" b="0" i="0" u="none" strike="noStrike" cap="none" dirty="0">
                <a:solidFill>
                  <a:srgbClr val="000000"/>
                </a:solidFill>
                <a:latin typeface="Arial"/>
                <a:ea typeface="Arial"/>
                <a:cs typeface="Arial"/>
                <a:sym typeface="Arial"/>
              </a:rPr>
              <a:t>The following slides will briefly explain the concepts based on a short use case</a:t>
            </a:r>
            <a:endParaRPr sz="1100" b="0" i="0" u="none" strike="noStrike" cap="none" dirty="0">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300"/>
              <a:buFont typeface="Arial"/>
              <a:buNone/>
            </a:pPr>
            <a:r>
              <a:rPr lang="nl-BE" sz="1300" b="1" i="0" u="none" strike="noStrike" cap="none" dirty="0" err="1">
                <a:solidFill>
                  <a:srgbClr val="000000"/>
                </a:solidFill>
                <a:latin typeface="Arial"/>
                <a:ea typeface="Arial"/>
                <a:cs typeface="Arial"/>
                <a:sym typeface="Arial"/>
              </a:rPr>
              <a:t>USE</a:t>
            </a:r>
            <a:r>
              <a:rPr lang="nl-BE" sz="1300" b="1" i="0" u="none" strike="noStrike" cap="none" dirty="0">
                <a:solidFill>
                  <a:srgbClr val="000000"/>
                </a:solidFill>
                <a:latin typeface="Arial"/>
                <a:ea typeface="Arial"/>
                <a:cs typeface="Arial"/>
                <a:sym typeface="Arial"/>
              </a:rPr>
              <a:t> CASE</a:t>
            </a:r>
            <a:endParaRPr sz="1300" b="1" i="0" u="none" strike="noStrike" cap="none" dirty="0">
              <a:solidFill>
                <a:srgbClr val="000000"/>
              </a:solidFill>
              <a:latin typeface="Arial"/>
              <a:ea typeface="Arial"/>
              <a:cs typeface="Arial"/>
              <a:sym typeface="Arial"/>
            </a:endParaRPr>
          </a:p>
          <a:p>
            <a:pPr marL="457200" marR="0" lvl="0" indent="-298450" algn="just" rtl="0">
              <a:lnSpc>
                <a:spcPct val="115000"/>
              </a:lnSpc>
              <a:spcBef>
                <a:spcPts val="1200"/>
              </a:spcBef>
              <a:spcAft>
                <a:spcPts val="0"/>
              </a:spcAft>
              <a:buClr>
                <a:srgbClr val="000000"/>
              </a:buClr>
              <a:buSzPts val="1100"/>
              <a:buFont typeface="Arial"/>
              <a:buChar char="●"/>
            </a:pPr>
            <a:r>
              <a:rPr lang="en-GB" sz="1100" b="0" i="0" u="none" strike="noStrike" cap="none" dirty="0">
                <a:solidFill>
                  <a:srgbClr val="000000"/>
                </a:solidFill>
                <a:latin typeface="Arial"/>
                <a:ea typeface="Arial"/>
                <a:cs typeface="Arial"/>
                <a:sym typeface="Arial"/>
              </a:rPr>
              <a:t>Use case to explain the main UML concepts: </a:t>
            </a:r>
            <a:r>
              <a:rPr lang="en-GB" sz="1100" b="1" i="0" u="none" strike="noStrike" cap="none" dirty="0">
                <a:solidFill>
                  <a:srgbClr val="000000"/>
                </a:solidFill>
                <a:latin typeface="Arial"/>
                <a:ea typeface="Arial"/>
                <a:cs typeface="Arial"/>
                <a:sym typeface="Arial"/>
              </a:rPr>
              <a:t>Adoption of an animal from the shelter by a person</a:t>
            </a:r>
            <a:endParaRPr sz="1100" b="1"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1"/>
          <p:cNvSpPr txBox="1">
            <a:spLocks noGrp="1"/>
          </p:cNvSpPr>
          <p:nvPr>
            <p:ph type="title" idx="4294967295"/>
          </p:nvPr>
        </p:nvSpPr>
        <p:spPr>
          <a:xfrm>
            <a:off x="628651" y="273845"/>
            <a:ext cx="7886700" cy="738300"/>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SzPts val="3200"/>
              <a:buNone/>
            </a:pPr>
            <a:r>
              <a:rPr lang="nl-BE" sz="2800" dirty="0" err="1">
                <a:latin typeface="Arial"/>
                <a:ea typeface="Arial"/>
                <a:cs typeface="Arial"/>
                <a:sym typeface="Arial"/>
              </a:rPr>
              <a:t>Concepts</a:t>
            </a:r>
            <a:r>
              <a:rPr lang="nl-BE" sz="2800" dirty="0">
                <a:latin typeface="Arial"/>
                <a:ea typeface="Arial"/>
                <a:cs typeface="Arial"/>
                <a:sym typeface="Arial"/>
              </a:rPr>
              <a:t> or classes</a:t>
            </a:r>
            <a:endParaRPr sz="2800" dirty="0">
              <a:latin typeface="Arial"/>
              <a:ea typeface="Arial"/>
              <a:cs typeface="Arial"/>
              <a:sym typeface="Arial"/>
            </a:endParaRPr>
          </a:p>
        </p:txBody>
      </p:sp>
      <p:grpSp>
        <p:nvGrpSpPr>
          <p:cNvPr id="648" name="Google Shape;648;p91"/>
          <p:cNvGrpSpPr/>
          <p:nvPr/>
        </p:nvGrpSpPr>
        <p:grpSpPr>
          <a:xfrm>
            <a:off x="1500425" y="1244963"/>
            <a:ext cx="1863000" cy="866400"/>
            <a:chOff x="1500425" y="1244963"/>
            <a:chExt cx="1863000" cy="866400"/>
          </a:xfrm>
        </p:grpSpPr>
        <p:sp>
          <p:nvSpPr>
            <p:cNvPr id="649" name="Google Shape;649;p9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0" name="Google Shape;650;p9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dirty="0">
                  <a:solidFill>
                    <a:srgbClr val="FFFFFF"/>
                  </a:solidFill>
                  <a:latin typeface="Arial"/>
                  <a:ea typeface="Arial"/>
                  <a:cs typeface="Arial"/>
                  <a:sym typeface="Arial"/>
                </a:rPr>
                <a:t>Person</a:t>
              </a:r>
              <a:endParaRPr sz="800" b="0" i="0" u="none" strike="noStrike" cap="none" dirty="0">
                <a:solidFill>
                  <a:srgbClr val="FFFFFF"/>
                </a:solidFill>
                <a:latin typeface="Arial"/>
                <a:ea typeface="Arial"/>
                <a:cs typeface="Arial"/>
                <a:sym typeface="Arial"/>
              </a:endParaRPr>
            </a:p>
          </p:txBody>
        </p:sp>
      </p:grpSp>
      <p:grpSp>
        <p:nvGrpSpPr>
          <p:cNvPr id="651" name="Google Shape;651;p91"/>
          <p:cNvGrpSpPr/>
          <p:nvPr/>
        </p:nvGrpSpPr>
        <p:grpSpPr>
          <a:xfrm>
            <a:off x="5573675" y="1206013"/>
            <a:ext cx="1863000" cy="866400"/>
            <a:chOff x="1500425" y="1244963"/>
            <a:chExt cx="1863000" cy="866400"/>
          </a:xfrm>
        </p:grpSpPr>
        <p:sp>
          <p:nvSpPr>
            <p:cNvPr id="652" name="Google Shape;652;p9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3" name="Google Shape;653;p9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dirty="0" err="1">
                  <a:solidFill>
                    <a:srgbClr val="FFFFFF"/>
                  </a:solidFill>
                  <a:latin typeface="Arial"/>
                  <a:ea typeface="Arial"/>
                  <a:cs typeface="Arial"/>
                  <a:sym typeface="Arial"/>
                </a:rPr>
                <a:t>Address</a:t>
              </a:r>
              <a:endParaRPr sz="800" b="0" i="0" u="none" strike="noStrike" cap="none" dirty="0">
                <a:solidFill>
                  <a:srgbClr val="FFFFFF"/>
                </a:solidFill>
                <a:latin typeface="Arial"/>
                <a:ea typeface="Arial"/>
                <a:cs typeface="Arial"/>
                <a:sym typeface="Arial"/>
              </a:endParaRPr>
            </a:p>
          </p:txBody>
        </p:sp>
      </p:grpSp>
      <p:grpSp>
        <p:nvGrpSpPr>
          <p:cNvPr id="654" name="Google Shape;654;p91"/>
          <p:cNvGrpSpPr/>
          <p:nvPr/>
        </p:nvGrpSpPr>
        <p:grpSpPr>
          <a:xfrm>
            <a:off x="1500425" y="3519088"/>
            <a:ext cx="1863000" cy="866400"/>
            <a:chOff x="1500425" y="1244963"/>
            <a:chExt cx="1863000" cy="866400"/>
          </a:xfrm>
        </p:grpSpPr>
        <p:sp>
          <p:nvSpPr>
            <p:cNvPr id="655" name="Google Shape;655;p9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6" name="Google Shape;656;p9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dirty="0" err="1">
                  <a:solidFill>
                    <a:srgbClr val="FFFFFF"/>
                  </a:solidFill>
                  <a:latin typeface="Arial"/>
                  <a:ea typeface="Arial"/>
                  <a:cs typeface="Arial"/>
                  <a:sym typeface="Arial"/>
                </a:rPr>
                <a:t>Animal</a:t>
              </a:r>
              <a:endParaRPr sz="800" b="0" i="0" u="none" strike="noStrike" cap="none" dirty="0">
                <a:solidFill>
                  <a:srgbClr val="FFFFFF"/>
                </a:solidFill>
                <a:latin typeface="Arial"/>
                <a:ea typeface="Arial"/>
                <a:cs typeface="Arial"/>
                <a:sym typeface="Arial"/>
              </a:endParaRPr>
            </a:p>
          </p:txBody>
        </p:sp>
      </p:grpSp>
      <p:grpSp>
        <p:nvGrpSpPr>
          <p:cNvPr id="657" name="Google Shape;657;p91"/>
          <p:cNvGrpSpPr/>
          <p:nvPr/>
        </p:nvGrpSpPr>
        <p:grpSpPr>
          <a:xfrm>
            <a:off x="5552475" y="3519088"/>
            <a:ext cx="1863000" cy="866400"/>
            <a:chOff x="1500425" y="1244963"/>
            <a:chExt cx="1863000" cy="866400"/>
          </a:xfrm>
        </p:grpSpPr>
        <p:sp>
          <p:nvSpPr>
            <p:cNvPr id="658" name="Google Shape;658;p9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9" name="Google Shape;659;p9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dirty="0">
                  <a:solidFill>
                    <a:srgbClr val="FFFFFF"/>
                  </a:solidFill>
                  <a:latin typeface="Arial"/>
                  <a:ea typeface="Arial"/>
                  <a:cs typeface="Arial"/>
                  <a:sym typeface="Arial"/>
                </a:rPr>
                <a:t>Shelter</a:t>
              </a:r>
              <a:endParaRPr sz="800" b="0" i="0" u="none" strike="noStrike" cap="none" dirty="0">
                <a:solidFill>
                  <a:srgbClr val="FFFFFF"/>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2"/>
          <p:cNvSpPr txBox="1">
            <a:spLocks noGrp="1"/>
          </p:cNvSpPr>
          <p:nvPr>
            <p:ph type="title" idx="4294967295"/>
          </p:nvPr>
        </p:nvSpPr>
        <p:spPr>
          <a:xfrm>
            <a:off x="628651" y="273845"/>
            <a:ext cx="7886700" cy="738300"/>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SzPts val="3200"/>
              <a:buNone/>
            </a:pPr>
            <a:r>
              <a:rPr lang="nl-BE" sz="2800" dirty="0">
                <a:latin typeface="Arial"/>
                <a:ea typeface="Arial"/>
                <a:cs typeface="Arial"/>
                <a:sym typeface="Arial"/>
              </a:rPr>
              <a:t>Relations</a:t>
            </a:r>
            <a:endParaRPr sz="2800" dirty="0">
              <a:latin typeface="Arial"/>
              <a:ea typeface="Arial"/>
              <a:cs typeface="Arial"/>
              <a:sym typeface="Arial"/>
            </a:endParaRPr>
          </a:p>
        </p:txBody>
      </p:sp>
      <p:cxnSp>
        <p:nvCxnSpPr>
          <p:cNvPr id="665" name="Google Shape;665;p92"/>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sm" len="sm"/>
          </a:ln>
        </p:spPr>
      </p:cxnSp>
      <p:sp>
        <p:nvSpPr>
          <p:cNvPr id="666" name="Google Shape;666;p92"/>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dirty="0" err="1">
                <a:solidFill>
                  <a:schemeClr val="dk1"/>
                </a:solidFill>
                <a:latin typeface="Calibri"/>
                <a:ea typeface="Calibri"/>
                <a:cs typeface="Calibri"/>
                <a:sym typeface="Calibri"/>
              </a:rPr>
              <a:t>r</a:t>
            </a:r>
            <a:r>
              <a:rPr lang="nl-BE" sz="1050" b="0" i="0" u="none" strike="noStrike" cap="none" dirty="0" err="1">
                <a:solidFill>
                  <a:schemeClr val="dk1"/>
                </a:solidFill>
                <a:latin typeface="Calibri"/>
                <a:ea typeface="Calibri"/>
                <a:cs typeface="Calibri"/>
                <a:sym typeface="Calibri"/>
              </a:rPr>
              <a:t>eceived</a:t>
            </a:r>
            <a:r>
              <a:rPr lang="nl-BE" sz="1050" b="0" i="0" u="none" strike="noStrike" cap="none" dirty="0">
                <a:solidFill>
                  <a:schemeClr val="dk1"/>
                </a:solidFill>
                <a:latin typeface="Calibri"/>
                <a:ea typeface="Calibri"/>
                <a:cs typeface="Calibri"/>
                <a:sym typeface="Calibri"/>
              </a:rPr>
              <a:t> care in</a:t>
            </a:r>
            <a:endParaRPr sz="1350" b="0" i="0" u="none" strike="noStrike" cap="none" dirty="0">
              <a:solidFill>
                <a:schemeClr val="dk1"/>
              </a:solidFill>
              <a:latin typeface="Calibri"/>
              <a:ea typeface="Calibri"/>
              <a:cs typeface="Calibri"/>
              <a:sym typeface="Calibri"/>
            </a:endParaRPr>
          </a:p>
        </p:txBody>
      </p:sp>
      <p:cxnSp>
        <p:nvCxnSpPr>
          <p:cNvPr id="667" name="Google Shape;667;p92"/>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sm" len="sm"/>
          </a:ln>
        </p:spPr>
      </p:cxnSp>
      <p:sp>
        <p:nvSpPr>
          <p:cNvPr id="668" name="Google Shape;668;p92"/>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dirty="0" err="1">
                <a:solidFill>
                  <a:schemeClr val="dk1"/>
                </a:solidFill>
                <a:latin typeface="Calibri"/>
                <a:ea typeface="Calibri"/>
                <a:cs typeface="Calibri"/>
                <a:sym typeface="Calibri"/>
              </a:rPr>
              <a:t>a</a:t>
            </a:r>
            <a:r>
              <a:rPr lang="nl-BE" sz="1050" b="0" i="0" u="none" strike="noStrike" cap="none" dirty="0" err="1">
                <a:solidFill>
                  <a:schemeClr val="dk1"/>
                </a:solidFill>
                <a:latin typeface="Calibri"/>
                <a:ea typeface="Calibri"/>
                <a:cs typeface="Calibri"/>
                <a:sym typeface="Calibri"/>
              </a:rPr>
              <a:t>dopts</a:t>
            </a:r>
            <a:endParaRPr sz="1050" b="0" i="0" u="none" strike="noStrike" cap="none" dirty="0">
              <a:solidFill>
                <a:schemeClr val="dk1"/>
              </a:solidFill>
              <a:latin typeface="Calibri"/>
              <a:ea typeface="Calibri"/>
              <a:cs typeface="Calibri"/>
              <a:sym typeface="Calibri"/>
            </a:endParaRPr>
          </a:p>
        </p:txBody>
      </p:sp>
      <p:cxnSp>
        <p:nvCxnSpPr>
          <p:cNvPr id="669" name="Google Shape;669;p92"/>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sm" len="sm"/>
          </a:ln>
        </p:spPr>
      </p:cxnSp>
      <p:sp>
        <p:nvSpPr>
          <p:cNvPr id="670" name="Google Shape;670;p92"/>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71" name="Google Shape;671;p92"/>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dirty="0">
                <a:solidFill>
                  <a:schemeClr val="dk1"/>
                </a:solidFill>
                <a:latin typeface="Calibri"/>
                <a:ea typeface="Calibri"/>
                <a:cs typeface="Calibri"/>
                <a:sym typeface="Calibri"/>
              </a:rPr>
              <a:t>has </a:t>
            </a:r>
            <a:r>
              <a:rPr lang="nl-BE" sz="1050" b="0" i="0" u="none" strike="noStrike" cap="none" dirty="0" err="1">
                <a:solidFill>
                  <a:schemeClr val="dk1"/>
                </a:solidFill>
                <a:latin typeface="Calibri"/>
                <a:ea typeface="Calibri"/>
                <a:cs typeface="Calibri"/>
                <a:sym typeface="Calibri"/>
              </a:rPr>
              <a:t>address</a:t>
            </a:r>
            <a:endParaRPr sz="1350" b="0" i="0" u="none" strike="noStrike" cap="none" dirty="0">
              <a:solidFill>
                <a:schemeClr val="dk1"/>
              </a:solidFill>
              <a:latin typeface="Calibri"/>
              <a:ea typeface="Calibri"/>
              <a:cs typeface="Calibri"/>
              <a:sym typeface="Calibri"/>
            </a:endParaRPr>
          </a:p>
        </p:txBody>
      </p:sp>
      <p:sp>
        <p:nvSpPr>
          <p:cNvPr id="672" name="Google Shape;672;p92"/>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dirty="0">
                <a:solidFill>
                  <a:schemeClr val="dk1"/>
                </a:solidFill>
                <a:latin typeface="Calibri"/>
                <a:ea typeface="Calibri"/>
                <a:cs typeface="Calibri"/>
                <a:sym typeface="Calibri"/>
              </a:rPr>
              <a:t>has </a:t>
            </a:r>
            <a:r>
              <a:rPr lang="nl-BE" sz="1050" b="0" i="0" u="none" strike="noStrike" cap="none" dirty="0" err="1">
                <a:solidFill>
                  <a:schemeClr val="dk1"/>
                </a:solidFill>
                <a:latin typeface="Calibri"/>
                <a:ea typeface="Calibri"/>
                <a:cs typeface="Calibri"/>
                <a:sym typeface="Calibri"/>
              </a:rPr>
              <a:t>address</a:t>
            </a:r>
            <a:endParaRPr sz="1350" b="0" i="0" u="none" strike="noStrike" cap="none" dirty="0">
              <a:solidFill>
                <a:schemeClr val="dk1"/>
              </a:solidFill>
              <a:latin typeface="Calibri"/>
              <a:ea typeface="Calibri"/>
              <a:cs typeface="Calibri"/>
              <a:sym typeface="Calibri"/>
            </a:endParaRPr>
          </a:p>
        </p:txBody>
      </p:sp>
      <p:cxnSp>
        <p:nvCxnSpPr>
          <p:cNvPr id="673" name="Google Shape;673;p92"/>
          <p:cNvCxnSpPr/>
          <p:nvPr/>
        </p:nvCxnSpPr>
        <p:spPr>
          <a:xfrm rot="10800000">
            <a:off x="6456542" y="2230845"/>
            <a:ext cx="0" cy="1129500"/>
          </a:xfrm>
          <a:prstGeom prst="straightConnector1">
            <a:avLst/>
          </a:prstGeom>
          <a:noFill/>
          <a:ln w="9525" cap="flat" cmpd="sng">
            <a:solidFill>
              <a:schemeClr val="accent2"/>
            </a:solidFill>
            <a:prstDash val="solid"/>
            <a:miter lim="800000"/>
            <a:headEnd type="none" w="sm" len="sm"/>
            <a:tailEnd type="none" w="sm" len="sm"/>
          </a:ln>
        </p:spPr>
      </p:cxnSp>
      <p:cxnSp>
        <p:nvCxnSpPr>
          <p:cNvPr id="674" name="Google Shape;674;p92"/>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sm" len="sm"/>
          </a:ln>
        </p:spPr>
      </p:cxnSp>
      <p:sp>
        <p:nvSpPr>
          <p:cNvPr id="675" name="Google Shape;675;p92"/>
          <p:cNvSpPr txBox="1"/>
          <p:nvPr/>
        </p:nvSpPr>
        <p:spPr>
          <a:xfrm rot="1879967">
            <a:off x="3815351" y="2690294"/>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dirty="0">
                <a:solidFill>
                  <a:schemeClr val="dk1"/>
                </a:solidFill>
                <a:latin typeface="Calibri"/>
                <a:ea typeface="Calibri"/>
                <a:cs typeface="Calibri"/>
                <a:sym typeface="Calibri"/>
              </a:rPr>
              <a:t>i</a:t>
            </a:r>
            <a:r>
              <a:rPr lang="nl-BE" sz="1050" b="0" i="0" u="none" strike="noStrike" cap="none" dirty="0">
                <a:solidFill>
                  <a:schemeClr val="dk1"/>
                </a:solidFill>
                <a:latin typeface="Calibri"/>
                <a:ea typeface="Calibri"/>
                <a:cs typeface="Calibri"/>
                <a:sym typeface="Calibri"/>
              </a:rPr>
              <a:t>s </a:t>
            </a:r>
            <a:r>
              <a:rPr lang="nl-BE" sz="1050" b="0" i="0" u="none" strike="noStrike" cap="none" dirty="0" err="1">
                <a:solidFill>
                  <a:schemeClr val="dk1"/>
                </a:solidFill>
                <a:latin typeface="Calibri"/>
                <a:ea typeface="Calibri"/>
                <a:cs typeface="Calibri"/>
                <a:sym typeface="Calibri"/>
              </a:rPr>
              <a:t>contactperson</a:t>
            </a:r>
            <a:r>
              <a:rPr lang="nl-BE" sz="1050" b="0" i="0" u="none" strike="noStrike" cap="none" dirty="0">
                <a:solidFill>
                  <a:schemeClr val="dk1"/>
                </a:solidFill>
                <a:latin typeface="Calibri"/>
                <a:ea typeface="Calibri"/>
                <a:cs typeface="Calibri"/>
                <a:sym typeface="Calibri"/>
              </a:rPr>
              <a:t> </a:t>
            </a:r>
            <a:r>
              <a:rPr lang="nl-BE" sz="1050" b="0" i="0" u="none" strike="noStrike" cap="none" dirty="0" err="1">
                <a:solidFill>
                  <a:schemeClr val="dk1"/>
                </a:solidFill>
                <a:latin typeface="Calibri"/>
                <a:ea typeface="Calibri"/>
                <a:cs typeface="Calibri"/>
                <a:sym typeface="Calibri"/>
              </a:rPr>
              <a:t>for</a:t>
            </a:r>
            <a:endParaRPr sz="1350" b="0" i="0" u="none" strike="noStrike" cap="none" dirty="0">
              <a:solidFill>
                <a:schemeClr val="dk1"/>
              </a:solidFill>
              <a:latin typeface="Calibri"/>
              <a:ea typeface="Calibri"/>
              <a:cs typeface="Calibri"/>
              <a:sym typeface="Calibri"/>
            </a:endParaRPr>
          </a:p>
        </p:txBody>
      </p:sp>
      <p:grpSp>
        <p:nvGrpSpPr>
          <p:cNvPr id="676" name="Google Shape;676;p92"/>
          <p:cNvGrpSpPr/>
          <p:nvPr/>
        </p:nvGrpSpPr>
        <p:grpSpPr>
          <a:xfrm>
            <a:off x="1500425" y="1244963"/>
            <a:ext cx="1863000" cy="866400"/>
            <a:chOff x="1500425" y="1244963"/>
            <a:chExt cx="1863000" cy="866400"/>
          </a:xfrm>
        </p:grpSpPr>
        <p:sp>
          <p:nvSpPr>
            <p:cNvPr id="677" name="Google Shape;677;p9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78" name="Google Shape;678;p9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dirty="0">
                  <a:solidFill>
                    <a:srgbClr val="FFFFFF"/>
                  </a:solidFill>
                  <a:latin typeface="Arial"/>
                  <a:ea typeface="Arial"/>
                  <a:cs typeface="Arial"/>
                  <a:sym typeface="Arial"/>
                </a:rPr>
                <a:t>Person</a:t>
              </a:r>
              <a:endParaRPr sz="800" b="0" i="0" u="none" strike="noStrike" cap="none" dirty="0">
                <a:solidFill>
                  <a:srgbClr val="FFFFFF"/>
                </a:solidFill>
                <a:latin typeface="Arial"/>
                <a:ea typeface="Arial"/>
                <a:cs typeface="Arial"/>
                <a:sym typeface="Arial"/>
              </a:endParaRPr>
            </a:p>
          </p:txBody>
        </p:sp>
      </p:grpSp>
      <p:grpSp>
        <p:nvGrpSpPr>
          <p:cNvPr id="679" name="Google Shape;679;p92"/>
          <p:cNvGrpSpPr/>
          <p:nvPr/>
        </p:nvGrpSpPr>
        <p:grpSpPr>
          <a:xfrm>
            <a:off x="5573675" y="1206013"/>
            <a:ext cx="1863000" cy="866400"/>
            <a:chOff x="1500425" y="1244963"/>
            <a:chExt cx="1863000" cy="866400"/>
          </a:xfrm>
        </p:grpSpPr>
        <p:sp>
          <p:nvSpPr>
            <p:cNvPr id="680" name="Google Shape;680;p9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81" name="Google Shape;681;p9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dirty="0" err="1">
                  <a:solidFill>
                    <a:srgbClr val="FFFFFF"/>
                  </a:solidFill>
                  <a:latin typeface="Arial"/>
                  <a:ea typeface="Arial"/>
                  <a:cs typeface="Arial"/>
                  <a:sym typeface="Arial"/>
                </a:rPr>
                <a:t>Address</a:t>
              </a:r>
              <a:endParaRPr sz="800" b="0" i="0" u="none" strike="noStrike" cap="none" dirty="0">
                <a:solidFill>
                  <a:srgbClr val="FFFFFF"/>
                </a:solidFill>
                <a:latin typeface="Arial"/>
                <a:ea typeface="Arial"/>
                <a:cs typeface="Arial"/>
                <a:sym typeface="Arial"/>
              </a:endParaRPr>
            </a:p>
          </p:txBody>
        </p:sp>
      </p:grpSp>
      <p:grpSp>
        <p:nvGrpSpPr>
          <p:cNvPr id="682" name="Google Shape;682;p92"/>
          <p:cNvGrpSpPr/>
          <p:nvPr/>
        </p:nvGrpSpPr>
        <p:grpSpPr>
          <a:xfrm>
            <a:off x="1500425" y="3519088"/>
            <a:ext cx="1863000" cy="866400"/>
            <a:chOff x="1500425" y="1244963"/>
            <a:chExt cx="1863000" cy="866400"/>
          </a:xfrm>
        </p:grpSpPr>
        <p:sp>
          <p:nvSpPr>
            <p:cNvPr id="683" name="Google Shape;683;p9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84" name="Google Shape;684;p9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dirty="0" err="1">
                  <a:solidFill>
                    <a:srgbClr val="FFFFFF"/>
                  </a:solidFill>
                </a:rPr>
                <a:t>Animal</a:t>
              </a:r>
              <a:endParaRPr sz="800" b="0" i="0" u="none" strike="noStrike" cap="none" dirty="0">
                <a:solidFill>
                  <a:srgbClr val="FFFFFF"/>
                </a:solidFill>
                <a:latin typeface="Arial"/>
                <a:ea typeface="Arial"/>
                <a:cs typeface="Arial"/>
                <a:sym typeface="Arial"/>
              </a:endParaRPr>
            </a:p>
          </p:txBody>
        </p:sp>
      </p:grpSp>
      <p:grpSp>
        <p:nvGrpSpPr>
          <p:cNvPr id="685" name="Google Shape;685;p92"/>
          <p:cNvGrpSpPr/>
          <p:nvPr/>
        </p:nvGrpSpPr>
        <p:grpSpPr>
          <a:xfrm>
            <a:off x="5552475" y="3519088"/>
            <a:ext cx="1863000" cy="866400"/>
            <a:chOff x="1500425" y="1244963"/>
            <a:chExt cx="1863000" cy="866400"/>
          </a:xfrm>
        </p:grpSpPr>
        <p:sp>
          <p:nvSpPr>
            <p:cNvPr id="686" name="Google Shape;686;p92"/>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87" name="Google Shape;687;p92"/>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dirty="0">
                  <a:solidFill>
                    <a:srgbClr val="FFFFFF"/>
                  </a:solidFill>
                </a:rPr>
                <a:t>S</a:t>
              </a:r>
              <a:r>
                <a:rPr lang="nl-BE" sz="800" b="0" i="0" u="none" strike="noStrike" cap="none" dirty="0">
                  <a:solidFill>
                    <a:srgbClr val="FFFFFF"/>
                  </a:solidFill>
                  <a:latin typeface="Arial"/>
                  <a:ea typeface="Arial"/>
                  <a:cs typeface="Arial"/>
                  <a:sym typeface="Arial"/>
                </a:rPr>
                <a:t>helter</a:t>
              </a:r>
              <a:endParaRPr sz="800" b="0" i="0" u="none" strike="noStrike" cap="none" dirty="0">
                <a:solidFill>
                  <a:srgbClr val="FFFFFF"/>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93"/>
          <p:cNvSpPr txBox="1">
            <a:spLocks noGrp="1"/>
          </p:cNvSpPr>
          <p:nvPr>
            <p:ph type="title" idx="4294967295"/>
          </p:nvPr>
        </p:nvSpPr>
        <p:spPr>
          <a:xfrm>
            <a:off x="628651" y="273845"/>
            <a:ext cx="7886700" cy="738300"/>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SzPts val="3200"/>
              <a:buNone/>
            </a:pPr>
            <a:r>
              <a:rPr lang="nl-BE" sz="2800" dirty="0" err="1">
                <a:latin typeface="Arial"/>
                <a:ea typeface="Arial"/>
                <a:cs typeface="Arial"/>
                <a:sym typeface="Arial"/>
              </a:rPr>
              <a:t>Attributes</a:t>
            </a:r>
            <a:endParaRPr sz="2800" dirty="0">
              <a:latin typeface="Arial"/>
              <a:ea typeface="Arial"/>
              <a:cs typeface="Arial"/>
              <a:sym typeface="Arial"/>
            </a:endParaRPr>
          </a:p>
        </p:txBody>
      </p:sp>
      <p:cxnSp>
        <p:nvCxnSpPr>
          <p:cNvPr id="53" name="Google Shape;665;p92">
            <a:extLst>
              <a:ext uri="{FF2B5EF4-FFF2-40B4-BE49-F238E27FC236}">
                <a16:creationId xmlns:a16="http://schemas.microsoft.com/office/drawing/2014/main" id="{5D53541F-0286-4A68-BA8F-BDCAB034176D}"/>
              </a:ext>
            </a:extLst>
          </p:cNvPr>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sm" len="sm"/>
          </a:ln>
        </p:spPr>
      </p:cxnSp>
      <p:sp>
        <p:nvSpPr>
          <p:cNvPr id="54" name="Google Shape;666;p92">
            <a:extLst>
              <a:ext uri="{FF2B5EF4-FFF2-40B4-BE49-F238E27FC236}">
                <a16:creationId xmlns:a16="http://schemas.microsoft.com/office/drawing/2014/main" id="{1ACBB033-8E61-41C4-B87C-F713B1389920}"/>
              </a:ext>
            </a:extLst>
          </p:cNvPr>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dirty="0" err="1">
                <a:solidFill>
                  <a:schemeClr val="dk1"/>
                </a:solidFill>
                <a:latin typeface="Calibri"/>
                <a:ea typeface="Calibri"/>
                <a:cs typeface="Calibri"/>
                <a:sym typeface="Calibri"/>
              </a:rPr>
              <a:t>r</a:t>
            </a:r>
            <a:r>
              <a:rPr lang="nl-BE" sz="1050" b="0" i="0" u="none" strike="noStrike" cap="none" dirty="0" err="1">
                <a:solidFill>
                  <a:schemeClr val="dk1"/>
                </a:solidFill>
                <a:latin typeface="Calibri"/>
                <a:ea typeface="Calibri"/>
                <a:cs typeface="Calibri"/>
                <a:sym typeface="Calibri"/>
              </a:rPr>
              <a:t>eceived</a:t>
            </a:r>
            <a:r>
              <a:rPr lang="nl-BE" sz="1050" b="0" i="0" u="none" strike="noStrike" cap="none" dirty="0">
                <a:solidFill>
                  <a:schemeClr val="dk1"/>
                </a:solidFill>
                <a:latin typeface="Calibri"/>
                <a:ea typeface="Calibri"/>
                <a:cs typeface="Calibri"/>
                <a:sym typeface="Calibri"/>
              </a:rPr>
              <a:t> care in</a:t>
            </a:r>
            <a:endParaRPr sz="1350" b="0" i="0" u="none" strike="noStrike" cap="none" dirty="0">
              <a:solidFill>
                <a:schemeClr val="dk1"/>
              </a:solidFill>
              <a:latin typeface="Calibri"/>
              <a:ea typeface="Calibri"/>
              <a:cs typeface="Calibri"/>
              <a:sym typeface="Calibri"/>
            </a:endParaRPr>
          </a:p>
        </p:txBody>
      </p:sp>
      <p:cxnSp>
        <p:nvCxnSpPr>
          <p:cNvPr id="55" name="Google Shape;667;p92">
            <a:extLst>
              <a:ext uri="{FF2B5EF4-FFF2-40B4-BE49-F238E27FC236}">
                <a16:creationId xmlns:a16="http://schemas.microsoft.com/office/drawing/2014/main" id="{8F9FDEAC-F7B8-40D2-BEFB-3ED9AC6FBBA4}"/>
              </a:ext>
            </a:extLst>
          </p:cNvPr>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sm" len="sm"/>
          </a:ln>
        </p:spPr>
      </p:cxnSp>
      <p:sp>
        <p:nvSpPr>
          <p:cNvPr id="56" name="Google Shape;668;p92">
            <a:extLst>
              <a:ext uri="{FF2B5EF4-FFF2-40B4-BE49-F238E27FC236}">
                <a16:creationId xmlns:a16="http://schemas.microsoft.com/office/drawing/2014/main" id="{1E603A7D-C51B-4EC2-ADFA-E7D11EE5716F}"/>
              </a:ext>
            </a:extLst>
          </p:cNvPr>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dirty="0" err="1">
                <a:solidFill>
                  <a:schemeClr val="dk1"/>
                </a:solidFill>
                <a:latin typeface="Calibri"/>
                <a:ea typeface="Calibri"/>
                <a:cs typeface="Calibri"/>
                <a:sym typeface="Calibri"/>
              </a:rPr>
              <a:t>a</a:t>
            </a:r>
            <a:r>
              <a:rPr lang="nl-BE" sz="1050" b="0" i="0" u="none" strike="noStrike" cap="none" dirty="0" err="1">
                <a:solidFill>
                  <a:schemeClr val="dk1"/>
                </a:solidFill>
                <a:latin typeface="Calibri"/>
                <a:ea typeface="Calibri"/>
                <a:cs typeface="Calibri"/>
                <a:sym typeface="Calibri"/>
              </a:rPr>
              <a:t>dopts</a:t>
            </a:r>
            <a:endParaRPr sz="1050" b="0" i="0" u="none" strike="noStrike" cap="none" dirty="0">
              <a:solidFill>
                <a:schemeClr val="dk1"/>
              </a:solidFill>
              <a:latin typeface="Calibri"/>
              <a:ea typeface="Calibri"/>
              <a:cs typeface="Calibri"/>
              <a:sym typeface="Calibri"/>
            </a:endParaRPr>
          </a:p>
        </p:txBody>
      </p:sp>
      <p:cxnSp>
        <p:nvCxnSpPr>
          <p:cNvPr id="57" name="Google Shape;669;p92">
            <a:extLst>
              <a:ext uri="{FF2B5EF4-FFF2-40B4-BE49-F238E27FC236}">
                <a16:creationId xmlns:a16="http://schemas.microsoft.com/office/drawing/2014/main" id="{0CD1CCF0-079E-424F-9968-A6D54A22D5C4}"/>
              </a:ext>
            </a:extLst>
          </p:cNvPr>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sm" len="sm"/>
          </a:ln>
        </p:spPr>
      </p:cxnSp>
      <p:sp>
        <p:nvSpPr>
          <p:cNvPr id="58" name="Google Shape;670;p92">
            <a:extLst>
              <a:ext uri="{FF2B5EF4-FFF2-40B4-BE49-F238E27FC236}">
                <a16:creationId xmlns:a16="http://schemas.microsoft.com/office/drawing/2014/main" id="{A139CE53-90C0-4561-ABE6-E1BE5F43B737}"/>
              </a:ext>
            </a:extLst>
          </p:cNvPr>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59" name="Google Shape;671;p92">
            <a:extLst>
              <a:ext uri="{FF2B5EF4-FFF2-40B4-BE49-F238E27FC236}">
                <a16:creationId xmlns:a16="http://schemas.microsoft.com/office/drawing/2014/main" id="{E81631A1-7058-439B-920D-4CFB44A0E176}"/>
              </a:ext>
            </a:extLst>
          </p:cNvPr>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dirty="0">
                <a:solidFill>
                  <a:schemeClr val="dk1"/>
                </a:solidFill>
                <a:latin typeface="Calibri"/>
                <a:ea typeface="Calibri"/>
                <a:cs typeface="Calibri"/>
                <a:sym typeface="Calibri"/>
              </a:rPr>
              <a:t>has </a:t>
            </a:r>
            <a:r>
              <a:rPr lang="nl-BE" sz="1050" b="0" i="0" u="none" strike="noStrike" cap="none" dirty="0" err="1">
                <a:solidFill>
                  <a:schemeClr val="dk1"/>
                </a:solidFill>
                <a:latin typeface="Calibri"/>
                <a:ea typeface="Calibri"/>
                <a:cs typeface="Calibri"/>
                <a:sym typeface="Calibri"/>
              </a:rPr>
              <a:t>address</a:t>
            </a:r>
            <a:endParaRPr sz="1350" b="0" i="0" u="none" strike="noStrike" cap="none" dirty="0">
              <a:solidFill>
                <a:schemeClr val="dk1"/>
              </a:solidFill>
              <a:latin typeface="Calibri"/>
              <a:ea typeface="Calibri"/>
              <a:cs typeface="Calibri"/>
              <a:sym typeface="Calibri"/>
            </a:endParaRPr>
          </a:p>
        </p:txBody>
      </p:sp>
      <p:sp>
        <p:nvSpPr>
          <p:cNvPr id="60" name="Google Shape;672;p92">
            <a:extLst>
              <a:ext uri="{FF2B5EF4-FFF2-40B4-BE49-F238E27FC236}">
                <a16:creationId xmlns:a16="http://schemas.microsoft.com/office/drawing/2014/main" id="{CCA36387-53CC-450A-810B-2AED062FD57B}"/>
              </a:ext>
            </a:extLst>
          </p:cNvPr>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dirty="0">
                <a:solidFill>
                  <a:schemeClr val="dk1"/>
                </a:solidFill>
                <a:latin typeface="Calibri"/>
                <a:ea typeface="Calibri"/>
                <a:cs typeface="Calibri"/>
                <a:sym typeface="Calibri"/>
              </a:rPr>
              <a:t>has </a:t>
            </a:r>
            <a:r>
              <a:rPr lang="nl-BE" sz="1050" b="0" i="0" u="none" strike="noStrike" cap="none" dirty="0" err="1">
                <a:solidFill>
                  <a:schemeClr val="dk1"/>
                </a:solidFill>
                <a:latin typeface="Calibri"/>
                <a:ea typeface="Calibri"/>
                <a:cs typeface="Calibri"/>
                <a:sym typeface="Calibri"/>
              </a:rPr>
              <a:t>address</a:t>
            </a:r>
            <a:endParaRPr sz="1350" b="0" i="0" u="none" strike="noStrike" cap="none" dirty="0">
              <a:solidFill>
                <a:schemeClr val="dk1"/>
              </a:solidFill>
              <a:latin typeface="Calibri"/>
              <a:ea typeface="Calibri"/>
              <a:cs typeface="Calibri"/>
              <a:sym typeface="Calibri"/>
            </a:endParaRPr>
          </a:p>
        </p:txBody>
      </p:sp>
      <p:cxnSp>
        <p:nvCxnSpPr>
          <p:cNvPr id="61" name="Google Shape;673;p92">
            <a:extLst>
              <a:ext uri="{FF2B5EF4-FFF2-40B4-BE49-F238E27FC236}">
                <a16:creationId xmlns:a16="http://schemas.microsoft.com/office/drawing/2014/main" id="{D078A7BF-6A81-4B1F-B709-08CE7BFC408D}"/>
              </a:ext>
            </a:extLst>
          </p:cNvPr>
          <p:cNvCxnSpPr>
            <a:cxnSpLocks/>
          </p:cNvCxnSpPr>
          <p:nvPr/>
        </p:nvCxnSpPr>
        <p:spPr>
          <a:xfrm flipV="1">
            <a:off x="6456542" y="2341570"/>
            <a:ext cx="0" cy="1018775"/>
          </a:xfrm>
          <a:prstGeom prst="straightConnector1">
            <a:avLst/>
          </a:prstGeom>
          <a:noFill/>
          <a:ln w="9525" cap="flat" cmpd="sng">
            <a:solidFill>
              <a:schemeClr val="accent2"/>
            </a:solidFill>
            <a:prstDash val="solid"/>
            <a:miter lim="800000"/>
            <a:headEnd type="none" w="sm" len="sm"/>
            <a:tailEnd type="none" w="sm" len="sm"/>
          </a:ln>
        </p:spPr>
      </p:cxnSp>
      <p:cxnSp>
        <p:nvCxnSpPr>
          <p:cNvPr id="62" name="Google Shape;674;p92">
            <a:extLst>
              <a:ext uri="{FF2B5EF4-FFF2-40B4-BE49-F238E27FC236}">
                <a16:creationId xmlns:a16="http://schemas.microsoft.com/office/drawing/2014/main" id="{FE1402EE-E9DE-4E11-9776-BB2F8D12C10A}"/>
              </a:ext>
            </a:extLst>
          </p:cNvPr>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sm" len="sm"/>
          </a:ln>
        </p:spPr>
      </p:cxnSp>
      <p:sp>
        <p:nvSpPr>
          <p:cNvPr id="63" name="Google Shape;675;p92">
            <a:extLst>
              <a:ext uri="{FF2B5EF4-FFF2-40B4-BE49-F238E27FC236}">
                <a16:creationId xmlns:a16="http://schemas.microsoft.com/office/drawing/2014/main" id="{1FBE181E-7ED9-44A4-BC1E-AFD43BABB8C1}"/>
              </a:ext>
            </a:extLst>
          </p:cNvPr>
          <p:cNvSpPr txBox="1"/>
          <p:nvPr/>
        </p:nvSpPr>
        <p:spPr>
          <a:xfrm rot="1879967">
            <a:off x="3815351" y="2690294"/>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dirty="0">
                <a:solidFill>
                  <a:schemeClr val="dk1"/>
                </a:solidFill>
                <a:latin typeface="Calibri"/>
                <a:ea typeface="Calibri"/>
                <a:cs typeface="Calibri"/>
                <a:sym typeface="Calibri"/>
              </a:rPr>
              <a:t>i</a:t>
            </a:r>
            <a:r>
              <a:rPr lang="nl-BE" sz="1050" b="0" i="0" u="none" strike="noStrike" cap="none" dirty="0">
                <a:solidFill>
                  <a:schemeClr val="dk1"/>
                </a:solidFill>
                <a:latin typeface="Calibri"/>
                <a:ea typeface="Calibri"/>
                <a:cs typeface="Calibri"/>
                <a:sym typeface="Calibri"/>
              </a:rPr>
              <a:t>s </a:t>
            </a:r>
            <a:r>
              <a:rPr lang="nl-BE" sz="1050" b="0" i="0" u="none" strike="noStrike" cap="none" dirty="0" err="1">
                <a:solidFill>
                  <a:schemeClr val="dk1"/>
                </a:solidFill>
                <a:latin typeface="Calibri"/>
                <a:ea typeface="Calibri"/>
                <a:cs typeface="Calibri"/>
                <a:sym typeface="Calibri"/>
              </a:rPr>
              <a:t>contactperson</a:t>
            </a:r>
            <a:r>
              <a:rPr lang="nl-BE" sz="1050" b="0" i="0" u="none" strike="noStrike" cap="none" dirty="0">
                <a:solidFill>
                  <a:schemeClr val="dk1"/>
                </a:solidFill>
                <a:latin typeface="Calibri"/>
                <a:ea typeface="Calibri"/>
                <a:cs typeface="Calibri"/>
                <a:sym typeface="Calibri"/>
              </a:rPr>
              <a:t> </a:t>
            </a:r>
            <a:r>
              <a:rPr lang="nl-BE" sz="1050" b="0" i="0" u="none" strike="noStrike" cap="none" dirty="0" err="1">
                <a:solidFill>
                  <a:schemeClr val="dk1"/>
                </a:solidFill>
                <a:latin typeface="Calibri"/>
                <a:ea typeface="Calibri"/>
                <a:cs typeface="Calibri"/>
                <a:sym typeface="Calibri"/>
              </a:rPr>
              <a:t>for</a:t>
            </a:r>
            <a:endParaRPr sz="1350" b="0" i="0" u="none" strike="noStrike" cap="none" dirty="0">
              <a:solidFill>
                <a:schemeClr val="dk1"/>
              </a:solidFill>
              <a:latin typeface="Calibri"/>
              <a:ea typeface="Calibri"/>
              <a:cs typeface="Calibri"/>
              <a:sym typeface="Calibri"/>
            </a:endParaRPr>
          </a:p>
        </p:txBody>
      </p:sp>
      <p:grpSp>
        <p:nvGrpSpPr>
          <p:cNvPr id="64" name="Google Shape;676;p92">
            <a:extLst>
              <a:ext uri="{FF2B5EF4-FFF2-40B4-BE49-F238E27FC236}">
                <a16:creationId xmlns:a16="http://schemas.microsoft.com/office/drawing/2014/main" id="{4A295BF6-9530-4C33-A786-FD466B29415F}"/>
              </a:ext>
            </a:extLst>
          </p:cNvPr>
          <p:cNvGrpSpPr/>
          <p:nvPr/>
        </p:nvGrpSpPr>
        <p:grpSpPr>
          <a:xfrm>
            <a:off x="1500425" y="1244963"/>
            <a:ext cx="1863000" cy="866400"/>
            <a:chOff x="1500425" y="1244963"/>
            <a:chExt cx="1863000" cy="866400"/>
          </a:xfrm>
        </p:grpSpPr>
        <p:sp>
          <p:nvSpPr>
            <p:cNvPr id="65" name="Google Shape;677;p92">
              <a:extLst>
                <a:ext uri="{FF2B5EF4-FFF2-40B4-BE49-F238E27FC236}">
                  <a16:creationId xmlns:a16="http://schemas.microsoft.com/office/drawing/2014/main" id="{F95FFE69-C8FE-42D3-A621-4E860F15B96A}"/>
                </a:ext>
              </a:extLst>
            </p:cNvPr>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Identification</a:t>
              </a:r>
            </a:p>
            <a:p>
              <a:pPr marL="0" marR="0" lvl="0" indent="0" algn="ctr" rtl="0">
                <a:lnSpc>
                  <a:spcPct val="100000"/>
                </a:lnSpc>
                <a:spcBef>
                  <a:spcPts val="0"/>
                </a:spcBef>
                <a:spcAft>
                  <a:spcPts val="0"/>
                </a:spcAft>
                <a:buClr>
                  <a:srgbClr val="000000"/>
                </a:buClr>
                <a:buSzPts val="700"/>
                <a:buFont typeface="Arial"/>
                <a:buNone/>
              </a:pPr>
              <a:r>
                <a:rPr lang="en-GB" sz="700" dirty="0"/>
                <a:t>Name</a:t>
              </a: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Surname</a:t>
              </a:r>
            </a:p>
            <a:p>
              <a:pPr marL="0" marR="0" lvl="0" indent="0" algn="ctr" rtl="0">
                <a:lnSpc>
                  <a:spcPct val="100000"/>
                </a:lnSpc>
                <a:spcBef>
                  <a:spcPts val="0"/>
                </a:spcBef>
                <a:spcAft>
                  <a:spcPts val="0"/>
                </a:spcAft>
                <a:buClr>
                  <a:srgbClr val="000000"/>
                </a:buClr>
                <a:buSzPts val="700"/>
                <a:buFont typeface="Arial"/>
                <a:buNone/>
              </a:pPr>
              <a:r>
                <a:rPr lang="en-GB" sz="700" dirty="0"/>
                <a:t>Contact information</a:t>
              </a:r>
              <a:endParaRPr sz="700" b="0" i="0" u="none" strike="noStrike" cap="none" dirty="0">
                <a:solidFill>
                  <a:srgbClr val="000000"/>
                </a:solidFill>
                <a:latin typeface="Arial"/>
                <a:ea typeface="Arial"/>
                <a:cs typeface="Arial"/>
                <a:sym typeface="Arial"/>
              </a:endParaRPr>
            </a:p>
          </p:txBody>
        </p:sp>
        <p:sp>
          <p:nvSpPr>
            <p:cNvPr id="66" name="Google Shape;678;p92">
              <a:extLst>
                <a:ext uri="{FF2B5EF4-FFF2-40B4-BE49-F238E27FC236}">
                  <a16:creationId xmlns:a16="http://schemas.microsoft.com/office/drawing/2014/main" id="{BA3461A5-96C4-4322-A464-F9AA4FC3EFE0}"/>
                </a:ext>
              </a:extLst>
            </p:cNvPr>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dirty="0">
                  <a:solidFill>
                    <a:srgbClr val="FFFFFF"/>
                  </a:solidFill>
                  <a:latin typeface="Arial"/>
                  <a:ea typeface="Arial"/>
                  <a:cs typeface="Arial"/>
                  <a:sym typeface="Arial"/>
                </a:rPr>
                <a:t>Person</a:t>
              </a:r>
              <a:endParaRPr sz="800" b="0" i="0" u="none" strike="noStrike" cap="none" dirty="0">
                <a:solidFill>
                  <a:srgbClr val="FFFFFF"/>
                </a:solidFill>
                <a:latin typeface="Arial"/>
                <a:ea typeface="Arial"/>
                <a:cs typeface="Arial"/>
                <a:sym typeface="Arial"/>
              </a:endParaRPr>
            </a:p>
          </p:txBody>
        </p:sp>
      </p:grpSp>
      <p:grpSp>
        <p:nvGrpSpPr>
          <p:cNvPr id="67" name="Google Shape;679;p92">
            <a:extLst>
              <a:ext uri="{FF2B5EF4-FFF2-40B4-BE49-F238E27FC236}">
                <a16:creationId xmlns:a16="http://schemas.microsoft.com/office/drawing/2014/main" id="{A68DA139-63EF-4352-94CD-4467355C44EF}"/>
              </a:ext>
            </a:extLst>
          </p:cNvPr>
          <p:cNvGrpSpPr/>
          <p:nvPr/>
        </p:nvGrpSpPr>
        <p:grpSpPr>
          <a:xfrm>
            <a:off x="5573675" y="1206013"/>
            <a:ext cx="1863000" cy="1014344"/>
            <a:chOff x="1500425" y="1244963"/>
            <a:chExt cx="1863000" cy="1014344"/>
          </a:xfrm>
        </p:grpSpPr>
        <p:sp>
          <p:nvSpPr>
            <p:cNvPr id="68" name="Google Shape;680;p92">
              <a:extLst>
                <a:ext uri="{FF2B5EF4-FFF2-40B4-BE49-F238E27FC236}">
                  <a16:creationId xmlns:a16="http://schemas.microsoft.com/office/drawing/2014/main" id="{11A37D7D-F20A-4F6D-9022-18B1FE9FCA9A}"/>
                </a:ext>
              </a:extLst>
            </p:cNvPr>
            <p:cNvSpPr/>
            <p:nvPr/>
          </p:nvSpPr>
          <p:spPr>
            <a:xfrm>
              <a:off x="1500425" y="1559363"/>
              <a:ext cx="1863000" cy="699944"/>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Street</a:t>
              </a:r>
            </a:p>
            <a:p>
              <a:pPr marL="0" marR="0" lvl="0" indent="0" algn="ctr" rtl="0">
                <a:lnSpc>
                  <a:spcPct val="100000"/>
                </a:lnSpc>
                <a:spcBef>
                  <a:spcPts val="0"/>
                </a:spcBef>
                <a:spcAft>
                  <a:spcPts val="0"/>
                </a:spcAft>
                <a:buClr>
                  <a:srgbClr val="000000"/>
                </a:buClr>
                <a:buSzPts val="700"/>
                <a:buFont typeface="Arial"/>
                <a:buNone/>
              </a:pPr>
              <a:r>
                <a:rPr lang="en-GB" sz="700" dirty="0"/>
                <a:t>House number</a:t>
              </a: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Bus number</a:t>
              </a:r>
            </a:p>
            <a:p>
              <a:pPr marL="0" marR="0" lvl="0" indent="0" algn="ctr" rtl="0">
                <a:lnSpc>
                  <a:spcPct val="100000"/>
                </a:lnSpc>
                <a:spcBef>
                  <a:spcPts val="0"/>
                </a:spcBef>
                <a:spcAft>
                  <a:spcPts val="0"/>
                </a:spcAft>
                <a:buClr>
                  <a:srgbClr val="000000"/>
                </a:buClr>
                <a:buSzPts val="700"/>
                <a:buFont typeface="Arial"/>
                <a:buNone/>
              </a:pPr>
              <a:r>
                <a:rPr lang="en-GB" sz="700" dirty="0"/>
                <a:t>Postal code</a:t>
              </a: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Municipality</a:t>
              </a:r>
            </a:p>
            <a:p>
              <a:pPr marL="0" marR="0" lvl="0" indent="0" algn="ctr" rtl="0">
                <a:lnSpc>
                  <a:spcPct val="100000"/>
                </a:lnSpc>
                <a:spcBef>
                  <a:spcPts val="0"/>
                </a:spcBef>
                <a:spcAft>
                  <a:spcPts val="0"/>
                </a:spcAft>
                <a:buClr>
                  <a:srgbClr val="000000"/>
                </a:buClr>
                <a:buSzPts val="700"/>
                <a:buFont typeface="Arial"/>
                <a:buNone/>
              </a:pPr>
              <a:r>
                <a:rPr lang="en-GB" sz="700" dirty="0"/>
                <a:t>Country</a:t>
              </a:r>
              <a:endParaRPr sz="700" b="0" i="0" u="none" strike="noStrike" cap="none" dirty="0">
                <a:solidFill>
                  <a:srgbClr val="000000"/>
                </a:solidFill>
                <a:latin typeface="Arial"/>
                <a:ea typeface="Arial"/>
                <a:cs typeface="Arial"/>
                <a:sym typeface="Arial"/>
              </a:endParaRPr>
            </a:p>
          </p:txBody>
        </p:sp>
        <p:sp>
          <p:nvSpPr>
            <p:cNvPr id="69" name="Google Shape;681;p92">
              <a:extLst>
                <a:ext uri="{FF2B5EF4-FFF2-40B4-BE49-F238E27FC236}">
                  <a16:creationId xmlns:a16="http://schemas.microsoft.com/office/drawing/2014/main" id="{3875FAD4-F73B-40E0-99B1-E7DCC5432634}"/>
                </a:ext>
              </a:extLst>
            </p:cNvPr>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dirty="0" err="1">
                  <a:solidFill>
                    <a:srgbClr val="FFFFFF"/>
                  </a:solidFill>
                  <a:latin typeface="Arial"/>
                  <a:ea typeface="Arial"/>
                  <a:cs typeface="Arial"/>
                  <a:sym typeface="Arial"/>
                </a:rPr>
                <a:t>Address</a:t>
              </a:r>
              <a:endParaRPr sz="800" b="0" i="0" u="none" strike="noStrike" cap="none" dirty="0">
                <a:solidFill>
                  <a:srgbClr val="FFFFFF"/>
                </a:solidFill>
                <a:latin typeface="Arial"/>
                <a:ea typeface="Arial"/>
                <a:cs typeface="Arial"/>
                <a:sym typeface="Arial"/>
              </a:endParaRPr>
            </a:p>
          </p:txBody>
        </p:sp>
      </p:grpSp>
      <p:grpSp>
        <p:nvGrpSpPr>
          <p:cNvPr id="70" name="Google Shape;682;p92">
            <a:extLst>
              <a:ext uri="{FF2B5EF4-FFF2-40B4-BE49-F238E27FC236}">
                <a16:creationId xmlns:a16="http://schemas.microsoft.com/office/drawing/2014/main" id="{7FD83C32-21B4-4BFE-8899-3652A6D82553}"/>
              </a:ext>
            </a:extLst>
          </p:cNvPr>
          <p:cNvGrpSpPr/>
          <p:nvPr/>
        </p:nvGrpSpPr>
        <p:grpSpPr>
          <a:xfrm>
            <a:off x="1500425" y="3519088"/>
            <a:ext cx="1863000" cy="1038726"/>
            <a:chOff x="1500425" y="1244963"/>
            <a:chExt cx="1863000" cy="1038726"/>
          </a:xfrm>
        </p:grpSpPr>
        <p:sp>
          <p:nvSpPr>
            <p:cNvPr id="71" name="Google Shape;683;p92">
              <a:extLst>
                <a:ext uri="{FF2B5EF4-FFF2-40B4-BE49-F238E27FC236}">
                  <a16:creationId xmlns:a16="http://schemas.microsoft.com/office/drawing/2014/main" id="{A3836453-6493-420B-BC34-2329BAEA252D}"/>
                </a:ext>
              </a:extLst>
            </p:cNvPr>
            <p:cNvSpPr/>
            <p:nvPr/>
          </p:nvSpPr>
          <p:spPr>
            <a:xfrm>
              <a:off x="1500425" y="1559362"/>
              <a:ext cx="1863000" cy="724327"/>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Identification</a:t>
              </a:r>
            </a:p>
            <a:p>
              <a:pPr marL="0" marR="0" lvl="0" indent="0" algn="ctr" rtl="0">
                <a:lnSpc>
                  <a:spcPct val="100000"/>
                </a:lnSpc>
                <a:spcBef>
                  <a:spcPts val="0"/>
                </a:spcBef>
                <a:spcAft>
                  <a:spcPts val="0"/>
                </a:spcAft>
                <a:buClr>
                  <a:srgbClr val="000000"/>
                </a:buClr>
                <a:buSzPts val="700"/>
                <a:buFont typeface="Arial"/>
                <a:buNone/>
              </a:pPr>
              <a:r>
                <a:rPr lang="en-GB" sz="700" dirty="0"/>
                <a:t>Name</a:t>
              </a: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Type</a:t>
              </a: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Breed</a:t>
              </a:r>
            </a:p>
            <a:p>
              <a:pPr marL="0" marR="0" lvl="0" indent="0" algn="ctr" rtl="0">
                <a:lnSpc>
                  <a:spcPct val="100000"/>
                </a:lnSpc>
                <a:spcBef>
                  <a:spcPts val="0"/>
                </a:spcBef>
                <a:spcAft>
                  <a:spcPts val="0"/>
                </a:spcAft>
                <a:buClr>
                  <a:srgbClr val="000000"/>
                </a:buClr>
                <a:buSzPts val="700"/>
                <a:buFont typeface="Arial"/>
                <a:buNone/>
              </a:pPr>
              <a:r>
                <a:rPr lang="en-GB" sz="700" dirty="0"/>
                <a:t>Date of birth</a:t>
              </a: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Picture</a:t>
              </a:r>
              <a:endParaRPr sz="700" b="0" i="0" u="none" strike="noStrike" cap="none" dirty="0">
                <a:solidFill>
                  <a:srgbClr val="000000"/>
                </a:solidFill>
                <a:latin typeface="Arial"/>
                <a:ea typeface="Arial"/>
                <a:cs typeface="Arial"/>
                <a:sym typeface="Arial"/>
              </a:endParaRPr>
            </a:p>
          </p:txBody>
        </p:sp>
        <p:sp>
          <p:nvSpPr>
            <p:cNvPr id="72" name="Google Shape;684;p92">
              <a:extLst>
                <a:ext uri="{FF2B5EF4-FFF2-40B4-BE49-F238E27FC236}">
                  <a16:creationId xmlns:a16="http://schemas.microsoft.com/office/drawing/2014/main" id="{F724D219-E0E8-45A7-A46C-8A81E2C5D6C5}"/>
                </a:ext>
              </a:extLst>
            </p:cNvPr>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dirty="0" err="1">
                  <a:solidFill>
                    <a:srgbClr val="FFFFFF"/>
                  </a:solidFill>
                </a:rPr>
                <a:t>Animal</a:t>
              </a:r>
              <a:endParaRPr sz="800" b="0" i="0" u="none" strike="noStrike" cap="none" dirty="0">
                <a:solidFill>
                  <a:srgbClr val="FFFFFF"/>
                </a:solidFill>
                <a:latin typeface="Arial"/>
                <a:ea typeface="Arial"/>
                <a:cs typeface="Arial"/>
                <a:sym typeface="Arial"/>
              </a:endParaRPr>
            </a:p>
          </p:txBody>
        </p:sp>
      </p:grpSp>
      <p:grpSp>
        <p:nvGrpSpPr>
          <p:cNvPr id="73" name="Google Shape;685;p92">
            <a:extLst>
              <a:ext uri="{FF2B5EF4-FFF2-40B4-BE49-F238E27FC236}">
                <a16:creationId xmlns:a16="http://schemas.microsoft.com/office/drawing/2014/main" id="{AC183B32-9A31-40D6-9A73-F851403E8714}"/>
              </a:ext>
            </a:extLst>
          </p:cNvPr>
          <p:cNvGrpSpPr/>
          <p:nvPr/>
        </p:nvGrpSpPr>
        <p:grpSpPr>
          <a:xfrm>
            <a:off x="5552475" y="3519088"/>
            <a:ext cx="1863000" cy="866400"/>
            <a:chOff x="1500425" y="1244963"/>
            <a:chExt cx="1863000" cy="866400"/>
          </a:xfrm>
        </p:grpSpPr>
        <p:sp>
          <p:nvSpPr>
            <p:cNvPr id="74" name="Google Shape;686;p92">
              <a:extLst>
                <a:ext uri="{FF2B5EF4-FFF2-40B4-BE49-F238E27FC236}">
                  <a16:creationId xmlns:a16="http://schemas.microsoft.com/office/drawing/2014/main" id="{B62FF4A8-81B5-49C4-AA47-B19206FAD481}"/>
                </a:ext>
              </a:extLst>
            </p:cNvPr>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Identification</a:t>
              </a:r>
            </a:p>
            <a:p>
              <a:pPr marL="0" marR="0" lvl="0" indent="0" algn="ctr" rtl="0">
                <a:lnSpc>
                  <a:spcPct val="100000"/>
                </a:lnSpc>
                <a:spcBef>
                  <a:spcPts val="0"/>
                </a:spcBef>
                <a:spcAft>
                  <a:spcPts val="0"/>
                </a:spcAft>
                <a:buClr>
                  <a:srgbClr val="000000"/>
                </a:buClr>
                <a:buSzPts val="700"/>
                <a:buFont typeface="Arial"/>
                <a:buNone/>
              </a:pPr>
              <a:r>
                <a:rPr lang="en-GB" sz="700" dirty="0"/>
                <a:t>Name</a:t>
              </a: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dirty="0">
                  <a:solidFill>
                    <a:srgbClr val="000000"/>
                  </a:solidFill>
                  <a:latin typeface="Arial"/>
                  <a:ea typeface="Arial"/>
                  <a:cs typeface="Arial"/>
                  <a:sym typeface="Arial"/>
                </a:rPr>
                <a:t>Website</a:t>
              </a:r>
            </a:p>
            <a:p>
              <a:pPr marL="0" marR="0" lvl="0" indent="0" algn="ctr" rtl="0">
                <a:lnSpc>
                  <a:spcPct val="100000"/>
                </a:lnSpc>
                <a:spcBef>
                  <a:spcPts val="0"/>
                </a:spcBef>
                <a:spcAft>
                  <a:spcPts val="0"/>
                </a:spcAft>
                <a:buClr>
                  <a:srgbClr val="000000"/>
                </a:buClr>
                <a:buSzPts val="700"/>
                <a:buFont typeface="Arial"/>
                <a:buNone/>
              </a:pPr>
              <a:r>
                <a:rPr lang="en-GB" sz="700" dirty="0"/>
                <a:t>Contact information</a:t>
              </a:r>
              <a:endParaRPr sz="700" b="0" i="0" u="none" strike="noStrike" cap="none" dirty="0">
                <a:solidFill>
                  <a:srgbClr val="000000"/>
                </a:solidFill>
                <a:latin typeface="Arial"/>
                <a:ea typeface="Arial"/>
                <a:cs typeface="Arial"/>
                <a:sym typeface="Arial"/>
              </a:endParaRPr>
            </a:p>
          </p:txBody>
        </p:sp>
        <p:sp>
          <p:nvSpPr>
            <p:cNvPr id="75" name="Google Shape;687;p92">
              <a:extLst>
                <a:ext uri="{FF2B5EF4-FFF2-40B4-BE49-F238E27FC236}">
                  <a16:creationId xmlns:a16="http://schemas.microsoft.com/office/drawing/2014/main" id="{F12D0402-F84F-4A9D-852C-D62FBFDC53DF}"/>
                </a:ext>
              </a:extLst>
            </p:cNvPr>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dirty="0">
                  <a:solidFill>
                    <a:srgbClr val="FFFFFF"/>
                  </a:solidFill>
                </a:rPr>
                <a:t>S</a:t>
              </a:r>
              <a:r>
                <a:rPr lang="nl-BE" sz="800" b="0" i="0" u="none" strike="noStrike" cap="none" dirty="0">
                  <a:solidFill>
                    <a:srgbClr val="FFFFFF"/>
                  </a:solidFill>
                  <a:latin typeface="Arial"/>
                  <a:ea typeface="Arial"/>
                  <a:cs typeface="Arial"/>
                  <a:sym typeface="Arial"/>
                </a:rPr>
                <a:t>helter</a:t>
              </a:r>
              <a:endParaRPr sz="800" b="0" i="0" u="none" strike="noStrike" cap="none" dirty="0">
                <a:solidFill>
                  <a:srgbClr val="FFFFFF"/>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4"/>
          <p:cNvSpPr txBox="1">
            <a:spLocks noGrp="1"/>
          </p:cNvSpPr>
          <p:nvPr>
            <p:ph type="title" idx="4294967295"/>
          </p:nvPr>
        </p:nvSpPr>
        <p:spPr>
          <a:xfrm>
            <a:off x="628651" y="273845"/>
            <a:ext cx="7886700" cy="7383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2800" dirty="0" err="1">
                <a:latin typeface="Arial"/>
                <a:ea typeface="Arial"/>
                <a:cs typeface="Arial"/>
                <a:sym typeface="Arial"/>
              </a:rPr>
              <a:t>Example</a:t>
            </a:r>
            <a:r>
              <a:rPr lang="nl-BE" sz="2800" dirty="0">
                <a:latin typeface="Arial"/>
                <a:ea typeface="Arial"/>
                <a:cs typeface="Arial"/>
                <a:sym typeface="Arial"/>
              </a:rPr>
              <a:t>: OSLO </a:t>
            </a:r>
            <a:r>
              <a:rPr lang="nl-BE" sz="2800" dirty="0" err="1">
                <a:latin typeface="Arial"/>
                <a:ea typeface="Arial"/>
                <a:cs typeface="Arial"/>
                <a:sym typeface="Arial"/>
              </a:rPr>
              <a:t>Organisation</a:t>
            </a:r>
            <a:endParaRPr sz="2800" dirty="0">
              <a:latin typeface="Arial"/>
              <a:ea typeface="Arial"/>
              <a:cs typeface="Arial"/>
              <a:sym typeface="Arial"/>
            </a:endParaRPr>
          </a:p>
        </p:txBody>
      </p:sp>
      <p:pic>
        <p:nvPicPr>
          <p:cNvPr id="4" name="Picture 3">
            <a:extLst>
              <a:ext uri="{FF2B5EF4-FFF2-40B4-BE49-F238E27FC236}">
                <a16:creationId xmlns:a16="http://schemas.microsoft.com/office/drawing/2014/main" id="{0C34B78F-8BBB-4C33-B786-B951141B589D}"/>
              </a:ext>
            </a:extLst>
          </p:cNvPr>
          <p:cNvPicPr>
            <a:picLocks noChangeAspect="1"/>
          </p:cNvPicPr>
          <p:nvPr/>
        </p:nvPicPr>
        <p:blipFill>
          <a:blip r:embed="rId3"/>
          <a:stretch>
            <a:fillRect/>
          </a:stretch>
        </p:blipFill>
        <p:spPr>
          <a:xfrm>
            <a:off x="1904955" y="1012145"/>
            <a:ext cx="5334090" cy="3753143"/>
          </a:xfrm>
          <a:prstGeom prst="rect">
            <a:avLst/>
          </a:prstGeom>
          <a:ln>
            <a:solidFill>
              <a:schemeClr val="bg2"/>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95"/>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nl-BE" sz="2800" b="0" i="0" u="none" strike="noStrike" cap="none">
                <a:solidFill>
                  <a:srgbClr val="000000"/>
                </a:solidFill>
                <a:latin typeface="Arial"/>
                <a:ea typeface="Arial"/>
                <a:cs typeface="Arial"/>
                <a:sym typeface="Arial"/>
              </a:rPr>
              <a:t>UML: Unified Modeling Language</a:t>
            </a:r>
            <a:endParaRPr sz="1000" b="0" i="0" u="none" strike="noStrike" cap="none">
              <a:solidFill>
                <a:srgbClr val="000000"/>
              </a:solidFill>
              <a:latin typeface="Arial"/>
              <a:ea typeface="Arial"/>
              <a:cs typeface="Arial"/>
              <a:sym typeface="Arial"/>
            </a:endParaRPr>
          </a:p>
        </p:txBody>
      </p:sp>
      <p:pic>
        <p:nvPicPr>
          <p:cNvPr id="731" name="Google Shape;731;p95"/>
          <p:cNvPicPr preferRelativeResize="0"/>
          <p:nvPr/>
        </p:nvPicPr>
        <p:blipFill rotWithShape="1">
          <a:blip r:embed="rId3">
            <a:alphaModFix/>
          </a:blip>
          <a:srcRect/>
          <a:stretch/>
        </p:blipFill>
        <p:spPr>
          <a:xfrm>
            <a:off x="903098" y="940700"/>
            <a:ext cx="7337802" cy="3262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96"/>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nl-BE" sz="2800" b="0" i="0" u="none" strike="noStrike" cap="none">
                <a:solidFill>
                  <a:srgbClr val="000000"/>
                </a:solidFill>
                <a:latin typeface="Arial"/>
                <a:ea typeface="Arial"/>
                <a:cs typeface="Arial"/>
                <a:sym typeface="Arial"/>
              </a:rPr>
              <a:t>UML: Unified Modeling Language</a:t>
            </a:r>
            <a:endParaRPr sz="10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7759878F-CC39-4361-AC86-348864D15763}"/>
              </a:ext>
            </a:extLst>
          </p:cNvPr>
          <p:cNvPicPr>
            <a:picLocks noChangeAspect="1"/>
          </p:cNvPicPr>
          <p:nvPr/>
        </p:nvPicPr>
        <p:blipFill>
          <a:blip r:embed="rId3"/>
          <a:stretch>
            <a:fillRect/>
          </a:stretch>
        </p:blipFill>
        <p:spPr>
          <a:xfrm>
            <a:off x="5805826" y="1443738"/>
            <a:ext cx="3338174" cy="2897803"/>
          </a:xfrm>
          <a:prstGeom prst="rect">
            <a:avLst/>
          </a:prstGeom>
          <a:ln>
            <a:solidFill>
              <a:schemeClr val="bg2"/>
            </a:solidFill>
          </a:ln>
        </p:spPr>
      </p:pic>
      <p:pic>
        <p:nvPicPr>
          <p:cNvPr id="5" name="Picture 4">
            <a:extLst>
              <a:ext uri="{FF2B5EF4-FFF2-40B4-BE49-F238E27FC236}">
                <a16:creationId xmlns:a16="http://schemas.microsoft.com/office/drawing/2014/main" id="{78C10A2C-1B2E-4416-AE86-07EEE8B511F8}"/>
              </a:ext>
            </a:extLst>
          </p:cNvPr>
          <p:cNvPicPr>
            <a:picLocks noChangeAspect="1"/>
          </p:cNvPicPr>
          <p:nvPr/>
        </p:nvPicPr>
        <p:blipFill>
          <a:blip r:embed="rId4"/>
          <a:stretch>
            <a:fillRect/>
          </a:stretch>
        </p:blipFill>
        <p:spPr>
          <a:xfrm>
            <a:off x="628650" y="1219686"/>
            <a:ext cx="4755310" cy="3345905"/>
          </a:xfrm>
          <a:prstGeom prst="rect">
            <a:avLst/>
          </a:prstGeom>
          <a:ln>
            <a:solidFill>
              <a:schemeClr val="bg2"/>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dirty="0" err="1">
                <a:solidFill>
                  <a:srgbClr val="000000"/>
                </a:solidFill>
                <a:latin typeface="Arial"/>
                <a:ea typeface="Arial"/>
                <a:cs typeface="Arial"/>
                <a:sym typeface="Arial"/>
              </a:rPr>
              <a:t>Practicalities</a:t>
            </a:r>
            <a:endParaRPr dirty="0"/>
          </a:p>
        </p:txBody>
      </p:sp>
      <p:sp>
        <p:nvSpPr>
          <p:cNvPr id="443" name="Google Shape;443;p77"/>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444" name="Google Shape;444;p77"/>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7"/>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7"/>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7"/>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dirty="0">
                <a:solidFill>
                  <a:srgbClr val="373636"/>
                </a:solidFill>
              </a:rPr>
              <a:t>Sound of the audience is </a:t>
            </a:r>
            <a:r>
              <a:rPr lang="en-GB" sz="1600" b="1" dirty="0">
                <a:solidFill>
                  <a:srgbClr val="373636"/>
                </a:solidFill>
              </a:rPr>
              <a:t>muted</a:t>
            </a:r>
            <a:r>
              <a:rPr lang="en-GB" sz="1600" dirty="0">
                <a:solidFill>
                  <a:srgbClr val="373636"/>
                </a:solidFill>
              </a:rPr>
              <a:t> by default.</a:t>
            </a:r>
            <a:endParaRPr dirty="0"/>
          </a:p>
        </p:txBody>
      </p:sp>
      <p:sp>
        <p:nvSpPr>
          <p:cNvPr id="448" name="Google Shape;448;p77"/>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1800" dirty="0">
                <a:solidFill>
                  <a:srgbClr val="FFFFFF"/>
                </a:solidFill>
              </a:rPr>
              <a:t>Questions, comments and suggestions can be communicated via the chat function. Interaction is encouraged!</a:t>
            </a:r>
          </a:p>
        </p:txBody>
      </p:sp>
      <p:sp>
        <p:nvSpPr>
          <p:cNvPr id="449" name="Google Shape;449;p77"/>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800" dirty="0">
                <a:solidFill>
                  <a:srgbClr val="FFFFFF"/>
                </a:solidFill>
              </a:rPr>
              <a:t>Use the </a:t>
            </a:r>
            <a:r>
              <a:rPr lang="en-GB" sz="1800" b="1" dirty="0">
                <a:solidFill>
                  <a:srgbClr val="FFFFFF"/>
                </a:solidFill>
              </a:rPr>
              <a:t>hand</a:t>
            </a:r>
            <a:r>
              <a:rPr lang="en-GB" sz="1800" dirty="0">
                <a:solidFill>
                  <a:srgbClr val="FFFFFF"/>
                </a:solidFill>
              </a:rPr>
              <a:t> if you want to say something. Interaction is encouraged!</a:t>
            </a:r>
            <a:endParaRPr sz="1600" dirty="0">
              <a:solidFill>
                <a:srgbClr val="FFFFFF"/>
              </a:solidFill>
            </a:endParaRPr>
          </a:p>
        </p:txBody>
      </p:sp>
      <p:sp>
        <p:nvSpPr>
          <p:cNvPr id="450" name="Google Shape;450;p77"/>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600" b="1" dirty="0">
                <a:solidFill>
                  <a:srgbClr val="373636"/>
                </a:solidFill>
              </a:rPr>
              <a:t>Yes/No questions </a:t>
            </a:r>
            <a:r>
              <a:rPr lang="en-GB" sz="1600" dirty="0">
                <a:solidFill>
                  <a:srgbClr val="373636"/>
                </a:solidFill>
              </a:rPr>
              <a:t>can be answered via the chat:</a:t>
            </a:r>
          </a:p>
          <a:p>
            <a:pPr marL="0" marR="0" lvl="0" indent="0" algn="ctr" rtl="0">
              <a:lnSpc>
                <a:spcPct val="100000"/>
              </a:lnSpc>
              <a:spcBef>
                <a:spcPts val="0"/>
              </a:spcBef>
              <a:spcAft>
                <a:spcPts val="0"/>
              </a:spcAft>
              <a:buNone/>
            </a:pPr>
            <a:endParaRPr lang="en-GB" sz="1600" dirty="0">
              <a:solidFill>
                <a:srgbClr val="373636"/>
              </a:solidFill>
            </a:endParaRPr>
          </a:p>
          <a:p>
            <a:pPr marL="0" marR="0" lvl="0" indent="0" algn="ctr" rtl="0">
              <a:lnSpc>
                <a:spcPct val="100000"/>
              </a:lnSpc>
              <a:spcBef>
                <a:spcPts val="0"/>
              </a:spcBef>
              <a:spcAft>
                <a:spcPts val="0"/>
              </a:spcAft>
              <a:buNone/>
            </a:pPr>
            <a:r>
              <a:rPr lang="en-GB" sz="1600" dirty="0">
                <a:solidFill>
                  <a:srgbClr val="373636"/>
                </a:solidFill>
              </a:rPr>
              <a:t>Agree = +1</a:t>
            </a:r>
          </a:p>
          <a:p>
            <a:pPr marL="0" marR="0" lvl="0" indent="0" algn="ctr" rtl="0">
              <a:lnSpc>
                <a:spcPct val="100000"/>
              </a:lnSpc>
              <a:spcBef>
                <a:spcPts val="0"/>
              </a:spcBef>
              <a:spcAft>
                <a:spcPts val="0"/>
              </a:spcAft>
              <a:buNone/>
            </a:pPr>
            <a:r>
              <a:rPr lang="en-GB" sz="1600" dirty="0">
                <a:solidFill>
                  <a:srgbClr val="373636"/>
                </a:solidFill>
              </a:rPr>
              <a:t>Disagree = - 1</a:t>
            </a:r>
          </a:p>
          <a:p>
            <a:pPr marL="0" marR="0" lvl="0" indent="0" algn="ctr" rtl="0">
              <a:lnSpc>
                <a:spcPct val="100000"/>
              </a:lnSpc>
              <a:spcBef>
                <a:spcPts val="0"/>
              </a:spcBef>
              <a:spcAft>
                <a:spcPts val="0"/>
              </a:spcAft>
              <a:buNone/>
            </a:pPr>
            <a:r>
              <a:rPr lang="en-GB" sz="1600" dirty="0">
                <a:solidFill>
                  <a:srgbClr val="373636"/>
                </a:solidFill>
              </a:rPr>
              <a:t>Indifferent = 0</a:t>
            </a:r>
            <a:endParaRPr sz="1600" dirty="0">
              <a:solidFill>
                <a:srgbClr val="373636"/>
              </a:solidFill>
            </a:endParaRPr>
          </a:p>
        </p:txBody>
      </p:sp>
      <p:sp>
        <p:nvSpPr>
          <p:cNvPr id="451" name="Google Shape;451;p77"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2" name="Google Shape;452;p77"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53" name="Google Shape;453;p77"/>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454" name="Google Shape;454;p77"/>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455" name="Google Shape;455;p77"/>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6" name="Google Shape;456;p77"/>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b="1" dirty="0">
                <a:solidFill>
                  <a:srgbClr val="4C4C4C"/>
                </a:solidFill>
              </a:rPr>
              <a:t>Discussing the draft model</a:t>
            </a:r>
            <a:endParaRPr dirty="0">
              <a:solidFill>
                <a:srgbClr val="4C4C4C"/>
              </a:solidFill>
            </a:endParaRPr>
          </a:p>
          <a:p>
            <a:pPr marL="0" lvl="0" indent="0" algn="r" rtl="0">
              <a:lnSpc>
                <a:spcPct val="102702"/>
              </a:lnSpc>
              <a:spcBef>
                <a:spcPts val="0"/>
              </a:spcBef>
              <a:spcAft>
                <a:spcPts val="0"/>
              </a:spcAft>
              <a:buSzPts val="3700"/>
              <a:buNone/>
            </a:pPr>
            <a:endParaRPr dirty="0"/>
          </a:p>
        </p:txBody>
      </p:sp>
      <p:sp>
        <p:nvSpPr>
          <p:cNvPr id="744" name="Google Shape;744;p97"/>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5" name="Google Shape;745;p97"/>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100"/>
          <p:cNvPicPr preferRelativeResize="0"/>
          <p:nvPr/>
        </p:nvPicPr>
        <p:blipFill rotWithShape="1">
          <a:blip r:embed="rId3">
            <a:alphaModFix amt="10000"/>
          </a:blip>
          <a:srcRect l="44900"/>
          <a:stretch/>
        </p:blipFill>
        <p:spPr>
          <a:xfrm>
            <a:off x="4893450" y="0"/>
            <a:ext cx="4250431" cy="5143503"/>
          </a:xfrm>
          <a:prstGeom prst="rect">
            <a:avLst/>
          </a:prstGeom>
          <a:noFill/>
          <a:ln>
            <a:noFill/>
          </a:ln>
        </p:spPr>
      </p:pic>
      <p:sp>
        <p:nvSpPr>
          <p:cNvPr id="770" name="Google Shape;770;p100"/>
          <p:cNvSpPr txBox="1"/>
          <p:nvPr/>
        </p:nvSpPr>
        <p:spPr>
          <a:xfrm>
            <a:off x="436950" y="190650"/>
            <a:ext cx="4456500" cy="149191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nl-BE" sz="2900" b="0" i="0" u="none" strike="noStrike" cap="none" dirty="0" err="1">
                <a:solidFill>
                  <a:srgbClr val="000000"/>
                </a:solidFill>
                <a:latin typeface="Arial"/>
                <a:ea typeface="Arial"/>
                <a:cs typeface="Arial"/>
                <a:sym typeface="Arial"/>
              </a:rPr>
              <a:t>Use</a:t>
            </a:r>
            <a:r>
              <a:rPr lang="nl-BE" sz="2900" b="0" i="0" u="none" strike="noStrike" cap="none" dirty="0">
                <a:solidFill>
                  <a:srgbClr val="000000"/>
                </a:solidFill>
                <a:latin typeface="Arial"/>
                <a:ea typeface="Arial"/>
                <a:cs typeface="Arial"/>
                <a:sym typeface="Arial"/>
              </a:rPr>
              <a:t> case 1 – storyline</a:t>
            </a:r>
            <a:br>
              <a:rPr lang="nl-BE" sz="2900" b="1" i="0" u="none" strike="noStrike" cap="none" dirty="0">
                <a:solidFill>
                  <a:srgbClr val="000000"/>
                </a:solidFill>
                <a:latin typeface="Arial"/>
                <a:ea typeface="Arial"/>
                <a:cs typeface="Arial"/>
                <a:sym typeface="Arial"/>
              </a:rPr>
            </a:br>
            <a:endParaRPr sz="800" b="1" i="0" u="none" strike="noStrike" cap="none" dirty="0">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100"/>
              <a:buFont typeface="Arial"/>
              <a:buNone/>
            </a:pPr>
            <a:r>
              <a:rPr lang="en-GB" sz="1100" dirty="0"/>
              <a:t>Before a consent can be given, we must clearly state who is the </a:t>
            </a:r>
            <a:r>
              <a:rPr lang="en-GB" sz="1100" dirty="0" err="1"/>
              <a:t>datasubject</a:t>
            </a:r>
            <a:r>
              <a:rPr lang="en-GB" sz="1100" dirty="0"/>
              <a:t>. The </a:t>
            </a:r>
            <a:r>
              <a:rPr lang="en-GB" sz="1100" dirty="0" err="1"/>
              <a:t>datasubject</a:t>
            </a:r>
            <a:r>
              <a:rPr lang="en-GB" sz="1100" dirty="0"/>
              <a:t> is the owner of the data and some identifying credentials of the owner should be defined.</a:t>
            </a:r>
            <a:endParaRPr lang="en-GB" sz="1400" b="0" i="1" u="none" strike="noStrike" cap="none" dirty="0">
              <a:solidFill>
                <a:srgbClr val="000000"/>
              </a:solidFill>
              <a:latin typeface="Arial"/>
              <a:ea typeface="Arial"/>
              <a:cs typeface="Arial"/>
              <a:sym typeface="Arial"/>
            </a:endParaRPr>
          </a:p>
        </p:txBody>
      </p:sp>
      <p:sp>
        <p:nvSpPr>
          <p:cNvPr id="771" name="Google Shape;771;p100"/>
          <p:cNvSpPr/>
          <p:nvPr/>
        </p:nvSpPr>
        <p:spPr>
          <a:xfrm>
            <a:off x="5370425" y="2142750"/>
            <a:ext cx="3450600" cy="6492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GB" sz="1200" b="1" dirty="0">
                <a:solidFill>
                  <a:schemeClr val="dk1"/>
                </a:solidFill>
              </a:rPr>
              <a:t>The </a:t>
            </a:r>
            <a:r>
              <a:rPr lang="en-GB" sz="1200" b="1" dirty="0" err="1">
                <a:solidFill>
                  <a:schemeClr val="dk1"/>
                </a:solidFill>
              </a:rPr>
              <a:t>DataSubject</a:t>
            </a:r>
            <a:r>
              <a:rPr lang="en-GB" sz="1200" b="1" dirty="0">
                <a:solidFill>
                  <a:schemeClr val="dk1"/>
                </a:solidFill>
              </a:rPr>
              <a:t> can be a person or a legal entity.</a:t>
            </a:r>
          </a:p>
          <a:p>
            <a:pPr marL="0" marR="0" lvl="0" indent="0" algn="l" rtl="0">
              <a:lnSpc>
                <a:spcPct val="115000"/>
              </a:lnSpc>
              <a:spcBef>
                <a:spcPts val="0"/>
              </a:spcBef>
              <a:spcAft>
                <a:spcPts val="0"/>
              </a:spcAft>
              <a:buClr>
                <a:srgbClr val="000000"/>
              </a:buClr>
              <a:buSzPts val="1200"/>
              <a:buFont typeface="Arial"/>
              <a:buNone/>
            </a:pPr>
            <a:endParaRPr lang="en-GB" sz="1200" b="1" dirty="0">
              <a:solidFill>
                <a:schemeClr val="dk1"/>
              </a:solidFill>
            </a:endParaRPr>
          </a:p>
          <a:p>
            <a:pPr marL="0" marR="0" lvl="0" indent="0" algn="l" rtl="0">
              <a:lnSpc>
                <a:spcPct val="115000"/>
              </a:lnSpc>
              <a:spcBef>
                <a:spcPts val="0"/>
              </a:spcBef>
              <a:spcAft>
                <a:spcPts val="0"/>
              </a:spcAft>
              <a:buClr>
                <a:srgbClr val="000000"/>
              </a:buClr>
              <a:buSzPts val="1200"/>
              <a:buFont typeface="Arial"/>
              <a:buNone/>
            </a:pPr>
            <a:r>
              <a:rPr lang="en-GB" sz="1200" b="1" dirty="0">
                <a:solidFill>
                  <a:schemeClr val="dk1"/>
                </a:solidFill>
              </a:rPr>
              <a:t>We need identifying data like the name, national registry number, VAT code of the data subject…</a:t>
            </a:r>
          </a:p>
          <a:p>
            <a:pPr marL="0" marR="0" lvl="0" indent="0" algn="l" rtl="0">
              <a:lnSpc>
                <a:spcPct val="115000"/>
              </a:lnSpc>
              <a:spcBef>
                <a:spcPts val="0"/>
              </a:spcBef>
              <a:spcAft>
                <a:spcPts val="0"/>
              </a:spcAft>
              <a:buClr>
                <a:srgbClr val="000000"/>
              </a:buClr>
              <a:buSzPts val="1200"/>
              <a:buFont typeface="Arial"/>
              <a:buNone/>
            </a:pPr>
            <a:endParaRPr lang="en-GB" sz="1200" b="1" dirty="0">
              <a:solidFill>
                <a:schemeClr val="dk1"/>
              </a:solidFill>
            </a:endParaRPr>
          </a:p>
          <a:p>
            <a:pPr marL="0" marR="0" lvl="0" indent="0" algn="l" rtl="0">
              <a:lnSpc>
                <a:spcPct val="115000"/>
              </a:lnSpc>
              <a:spcBef>
                <a:spcPts val="0"/>
              </a:spcBef>
              <a:spcAft>
                <a:spcPts val="0"/>
              </a:spcAft>
              <a:buClr>
                <a:srgbClr val="000000"/>
              </a:buClr>
              <a:buSzPts val="1200"/>
              <a:buFont typeface="Arial"/>
              <a:buNone/>
            </a:pPr>
            <a:r>
              <a:rPr lang="en-GB" sz="1200" b="1" dirty="0">
                <a:solidFill>
                  <a:schemeClr val="dk1"/>
                </a:solidFill>
              </a:rPr>
              <a:t>The Receiver can be one person or a legal entity but it can also be a group of people with a specific credential. The same identifying data could be needed as for the </a:t>
            </a:r>
            <a:r>
              <a:rPr lang="en-GB" sz="1200" b="1" dirty="0" err="1">
                <a:solidFill>
                  <a:schemeClr val="dk1"/>
                </a:solidFill>
              </a:rPr>
              <a:t>DataSubject</a:t>
            </a:r>
            <a:r>
              <a:rPr lang="en-GB" sz="1200" b="1" dirty="0">
                <a:solidFill>
                  <a:schemeClr val="dk1"/>
                </a:solidFill>
              </a:rPr>
              <a:t> with a check of the credentials if needed.</a:t>
            </a:r>
          </a:p>
        </p:txBody>
      </p:sp>
      <p:grpSp>
        <p:nvGrpSpPr>
          <p:cNvPr id="772" name="Google Shape;772;p100"/>
          <p:cNvGrpSpPr/>
          <p:nvPr/>
        </p:nvGrpSpPr>
        <p:grpSpPr>
          <a:xfrm>
            <a:off x="1017925" y="1914600"/>
            <a:ext cx="2716800" cy="1048200"/>
            <a:chOff x="1217350" y="2817775"/>
            <a:chExt cx="2716800" cy="1048200"/>
          </a:xfrm>
        </p:grpSpPr>
        <p:sp>
          <p:nvSpPr>
            <p:cNvPr id="773" name="Google Shape;773;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774" name="Google Shape;774;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dirty="0" err="1">
                  <a:solidFill>
                    <a:srgbClr val="FFFFFF"/>
                  </a:solidFill>
                </a:rPr>
                <a:t>DataSubject</a:t>
              </a:r>
              <a:endParaRPr dirty="0">
                <a:solidFill>
                  <a:srgbClr val="FFFFFF"/>
                </a:solidFill>
              </a:endParaRPr>
            </a:p>
          </p:txBody>
        </p:sp>
      </p:grpSp>
      <p:grpSp>
        <p:nvGrpSpPr>
          <p:cNvPr id="775" name="Google Shape;775;p100"/>
          <p:cNvGrpSpPr/>
          <p:nvPr/>
        </p:nvGrpSpPr>
        <p:grpSpPr>
          <a:xfrm>
            <a:off x="5994296" y="1258973"/>
            <a:ext cx="847642" cy="305341"/>
            <a:chOff x="1217350" y="2817775"/>
            <a:chExt cx="2716800" cy="1048200"/>
          </a:xfrm>
        </p:grpSpPr>
        <p:sp>
          <p:nvSpPr>
            <p:cNvPr id="776" name="Google Shape;776;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777" name="Google Shape;777;p100"/>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778" name="Google Shape;778;p100"/>
          <p:cNvGrpSpPr/>
          <p:nvPr/>
        </p:nvGrpSpPr>
        <p:grpSpPr>
          <a:xfrm>
            <a:off x="6935049" y="824808"/>
            <a:ext cx="847642" cy="305341"/>
            <a:chOff x="1217350" y="2817775"/>
            <a:chExt cx="2716800" cy="1048200"/>
          </a:xfrm>
        </p:grpSpPr>
        <p:sp>
          <p:nvSpPr>
            <p:cNvPr id="779" name="Google Shape;779;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80" name="Google Shape;780;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781" name="Google Shape;781;p100"/>
          <p:cNvGrpSpPr/>
          <p:nvPr/>
        </p:nvGrpSpPr>
        <p:grpSpPr>
          <a:xfrm>
            <a:off x="7899557" y="824808"/>
            <a:ext cx="650674" cy="305341"/>
            <a:chOff x="1217350" y="2817775"/>
            <a:chExt cx="2716800" cy="1048200"/>
          </a:xfrm>
        </p:grpSpPr>
        <p:sp>
          <p:nvSpPr>
            <p:cNvPr id="782" name="Google Shape;782;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83" name="Google Shape;783;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784" name="Google Shape;784;p100"/>
          <p:cNvGrpSpPr/>
          <p:nvPr/>
        </p:nvGrpSpPr>
        <p:grpSpPr>
          <a:xfrm>
            <a:off x="6935053" y="1258889"/>
            <a:ext cx="847642" cy="305341"/>
            <a:chOff x="1217350" y="2817775"/>
            <a:chExt cx="2716800" cy="1048200"/>
          </a:xfrm>
        </p:grpSpPr>
        <p:sp>
          <p:nvSpPr>
            <p:cNvPr id="785" name="Google Shape;785;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86" name="Google Shape;786;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grpSp>
        <p:nvGrpSpPr>
          <p:cNvPr id="787" name="Google Shape;787;p100"/>
          <p:cNvGrpSpPr/>
          <p:nvPr/>
        </p:nvGrpSpPr>
        <p:grpSpPr>
          <a:xfrm>
            <a:off x="7899554" y="1258889"/>
            <a:ext cx="650674" cy="305341"/>
            <a:chOff x="1217350" y="2817775"/>
            <a:chExt cx="2716800" cy="1048200"/>
          </a:xfrm>
        </p:grpSpPr>
        <p:sp>
          <p:nvSpPr>
            <p:cNvPr id="788" name="Google Shape;788;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789" name="Google Shape;789;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790" name="Google Shape;790;p100"/>
          <p:cNvCxnSpPr>
            <a:stCxn id="785" idx="3"/>
            <a:endCxn id="788" idx="1"/>
          </p:cNvCxnSpPr>
          <p:nvPr/>
        </p:nvCxnSpPr>
        <p:spPr>
          <a:xfrm>
            <a:off x="7782695" y="1411560"/>
            <a:ext cx="117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91" name="Google Shape;791;p100"/>
          <p:cNvCxnSpPr>
            <a:stCxn id="782" idx="2"/>
            <a:endCxn id="789" idx="0"/>
          </p:cNvCxnSpPr>
          <p:nvPr/>
        </p:nvCxnSpPr>
        <p:spPr>
          <a:xfrm rot="-5400000" flipH="1">
            <a:off x="8160844" y="1194198"/>
            <a:ext cx="128700" cy="600"/>
          </a:xfrm>
          <a:prstGeom prst="bentConnector3">
            <a:avLst>
              <a:gd name="adj1" fmla="val 49983"/>
            </a:avLst>
          </a:prstGeom>
          <a:noFill/>
          <a:ln w="9525" cap="flat" cmpd="sng">
            <a:solidFill>
              <a:schemeClr val="dk2"/>
            </a:solidFill>
            <a:prstDash val="dash"/>
            <a:round/>
            <a:headEnd type="none" w="med" len="med"/>
            <a:tailEnd type="none" w="med" len="med"/>
          </a:ln>
        </p:spPr>
      </p:cxnSp>
      <p:cxnSp>
        <p:nvCxnSpPr>
          <p:cNvPr id="792" name="Google Shape;792;p100"/>
          <p:cNvCxnSpPr>
            <a:stCxn id="779" idx="3"/>
            <a:endCxn id="782" idx="1"/>
          </p:cNvCxnSpPr>
          <p:nvPr/>
        </p:nvCxnSpPr>
        <p:spPr>
          <a:xfrm>
            <a:off x="7782691" y="977478"/>
            <a:ext cx="117000" cy="600"/>
          </a:xfrm>
          <a:prstGeom prst="bentConnector3">
            <a:avLst>
              <a:gd name="adj1" fmla="val 49999"/>
            </a:avLst>
          </a:prstGeom>
          <a:noFill/>
          <a:ln w="9525" cap="flat" cmpd="sng">
            <a:solidFill>
              <a:schemeClr val="dk2"/>
            </a:solidFill>
            <a:prstDash val="dash"/>
            <a:round/>
            <a:headEnd type="none" w="med" len="med"/>
            <a:tailEnd type="none" w="med" len="med"/>
          </a:ln>
        </p:spPr>
      </p:cxnSp>
      <p:cxnSp>
        <p:nvCxnSpPr>
          <p:cNvPr id="793" name="Google Shape;793;p100"/>
          <p:cNvCxnSpPr>
            <a:stCxn id="776" idx="3"/>
            <a:endCxn id="785" idx="1"/>
          </p:cNvCxnSpPr>
          <p:nvPr/>
        </p:nvCxnSpPr>
        <p:spPr>
          <a:xfrm>
            <a:off x="6841938" y="1411643"/>
            <a:ext cx="93000" cy="6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794" name="Google Shape;794;p100"/>
          <p:cNvCxnSpPr>
            <a:stCxn id="786" idx="0"/>
          </p:cNvCxnSpPr>
          <p:nvPr/>
        </p:nvCxnSpPr>
        <p:spPr>
          <a:xfrm rot="10800000" flipH="1">
            <a:off x="7358874" y="1128089"/>
            <a:ext cx="543000" cy="130800"/>
          </a:xfrm>
          <a:prstGeom prst="straightConnector1">
            <a:avLst/>
          </a:prstGeom>
          <a:noFill/>
          <a:ln w="9525" cap="flat" cmpd="sng">
            <a:solidFill>
              <a:schemeClr val="dk2"/>
            </a:solidFill>
            <a:prstDash val="dash"/>
            <a:round/>
            <a:headEnd type="none" w="med" len="med"/>
            <a:tailEnd type="none" w="med" len="med"/>
          </a:ln>
        </p:spPr>
      </p:cxnSp>
      <p:cxnSp>
        <p:nvCxnSpPr>
          <p:cNvPr id="795" name="Google Shape;795;p100"/>
          <p:cNvCxnSpPr>
            <a:stCxn id="777" idx="1"/>
            <a:endCxn id="776" idx="1"/>
          </p:cNvCxnSpPr>
          <p:nvPr/>
        </p:nvCxnSpPr>
        <p:spPr>
          <a:xfrm>
            <a:off x="5994296" y="1304765"/>
            <a:ext cx="600" cy="106800"/>
          </a:xfrm>
          <a:prstGeom prst="bentConnector3">
            <a:avLst>
              <a:gd name="adj1" fmla="val -39687500"/>
            </a:avLst>
          </a:prstGeom>
          <a:noFill/>
          <a:ln w="9525" cap="flat" cmpd="sng">
            <a:solidFill>
              <a:schemeClr val="dk2"/>
            </a:solidFill>
            <a:prstDash val="dash"/>
            <a:round/>
            <a:headEnd type="none" w="med" len="med"/>
            <a:tailEnd type="none" w="med" len="med"/>
          </a:ln>
        </p:spPr>
      </p:cxnSp>
      <p:grpSp>
        <p:nvGrpSpPr>
          <p:cNvPr id="796" name="Google Shape;796;p100"/>
          <p:cNvGrpSpPr/>
          <p:nvPr/>
        </p:nvGrpSpPr>
        <p:grpSpPr>
          <a:xfrm>
            <a:off x="5994296" y="1649235"/>
            <a:ext cx="847642" cy="305341"/>
            <a:chOff x="1217350" y="2817775"/>
            <a:chExt cx="2716800" cy="1048200"/>
          </a:xfrm>
        </p:grpSpPr>
        <p:sp>
          <p:nvSpPr>
            <p:cNvPr id="797" name="Google Shape;797;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nl-BE" sz="700"/>
              </a:br>
              <a:br>
                <a:rPr lang="nl-BE" sz="700"/>
              </a:br>
              <a:br>
                <a:rPr lang="nl-BE" sz="700"/>
              </a:br>
              <a:br>
                <a:rPr lang="nl-BE"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98" name="Google Shape;798;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799" name="Google Shape;799;p100"/>
          <p:cNvCxnSpPr>
            <a:stCxn id="776" idx="2"/>
            <a:endCxn id="798" idx="0"/>
          </p:cNvCxnSpPr>
          <p:nvPr/>
        </p:nvCxnSpPr>
        <p:spPr>
          <a:xfrm>
            <a:off x="6418117" y="1564314"/>
            <a:ext cx="0" cy="84900"/>
          </a:xfrm>
          <a:prstGeom prst="straightConnector1">
            <a:avLst/>
          </a:prstGeom>
          <a:noFill/>
          <a:ln w="9525" cap="flat" cmpd="sng">
            <a:solidFill>
              <a:schemeClr val="dk2"/>
            </a:solidFill>
            <a:prstDash val="dash"/>
            <a:round/>
            <a:headEnd type="none" w="med" len="med"/>
            <a:tailEnd type="none" w="med" len="med"/>
          </a:ln>
        </p:spPr>
      </p:cxnSp>
      <p:cxnSp>
        <p:nvCxnSpPr>
          <p:cNvPr id="800" name="Google Shape;800;p100"/>
          <p:cNvCxnSpPr>
            <a:endCxn id="779" idx="1"/>
          </p:cNvCxnSpPr>
          <p:nvPr/>
        </p:nvCxnSpPr>
        <p:spPr>
          <a:xfrm rot="-5400000">
            <a:off x="6686649" y="1026678"/>
            <a:ext cx="297600" cy="199200"/>
          </a:xfrm>
          <a:prstGeom prst="bentConnector2">
            <a:avLst/>
          </a:prstGeom>
          <a:noFill/>
          <a:ln w="9525" cap="flat" cmpd="sng">
            <a:solidFill>
              <a:schemeClr val="dk2"/>
            </a:solidFill>
            <a:prstDash val="dash"/>
            <a:round/>
            <a:headEnd type="none" w="med" len="med"/>
            <a:tailEnd type="none" w="med" len="med"/>
          </a:ln>
        </p:spPr>
      </p:cxnSp>
      <p:grpSp>
        <p:nvGrpSpPr>
          <p:cNvPr id="801" name="Google Shape;801;p100"/>
          <p:cNvGrpSpPr/>
          <p:nvPr/>
        </p:nvGrpSpPr>
        <p:grpSpPr>
          <a:xfrm>
            <a:off x="5994515" y="824808"/>
            <a:ext cx="671321" cy="305341"/>
            <a:chOff x="1217350" y="2817775"/>
            <a:chExt cx="2716800" cy="1048200"/>
          </a:xfrm>
        </p:grpSpPr>
        <p:sp>
          <p:nvSpPr>
            <p:cNvPr id="802" name="Google Shape;802;p10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0" algn="l" rtl="0">
                <a:spcBef>
                  <a:spcPts val="0"/>
                </a:spcBef>
                <a:spcAft>
                  <a:spcPts val="0"/>
                </a:spcAft>
                <a:buNone/>
              </a:pPr>
              <a:endParaRPr/>
            </a:p>
          </p:txBody>
        </p:sp>
        <p:sp>
          <p:nvSpPr>
            <p:cNvPr id="803" name="Google Shape;803;p10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grpSp>
      <p:cxnSp>
        <p:nvCxnSpPr>
          <p:cNvPr id="804" name="Google Shape;804;p100"/>
          <p:cNvCxnSpPr>
            <a:endCxn id="802" idx="2"/>
          </p:cNvCxnSpPr>
          <p:nvPr/>
        </p:nvCxnSpPr>
        <p:spPr>
          <a:xfrm rot="10800000">
            <a:off x="6330176" y="1130148"/>
            <a:ext cx="1500" cy="132600"/>
          </a:xfrm>
          <a:prstGeom prst="straightConnector1">
            <a:avLst/>
          </a:prstGeom>
          <a:noFill/>
          <a:ln w="9525" cap="flat" cmpd="sng">
            <a:solidFill>
              <a:schemeClr val="dk2"/>
            </a:solidFill>
            <a:prstDash val="dash"/>
            <a:round/>
            <a:headEnd type="none" w="med" len="med"/>
            <a:tailEnd type="none" w="med" len="med"/>
          </a:ln>
        </p:spPr>
      </p:cxnSp>
      <p:sp>
        <p:nvSpPr>
          <p:cNvPr id="38" name="Google Shape;770;p100">
            <a:extLst>
              <a:ext uri="{FF2B5EF4-FFF2-40B4-BE49-F238E27FC236}">
                <a16:creationId xmlns:a16="http://schemas.microsoft.com/office/drawing/2014/main" id="{EE2E43E1-DD07-46AD-A5E2-70A06E49D4B0}"/>
              </a:ext>
            </a:extLst>
          </p:cNvPr>
          <p:cNvSpPr txBox="1"/>
          <p:nvPr/>
        </p:nvSpPr>
        <p:spPr>
          <a:xfrm>
            <a:off x="436950" y="2868435"/>
            <a:ext cx="4456500" cy="92253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n-GB" sz="1100" dirty="0"/>
              <a:t>Next to the </a:t>
            </a:r>
            <a:r>
              <a:rPr lang="en-GB" sz="1100" dirty="0" err="1"/>
              <a:t>datasubject</a:t>
            </a:r>
            <a:r>
              <a:rPr lang="en-GB" sz="1100" dirty="0"/>
              <a:t>, the receiver of the requested data should also be identified. A </a:t>
            </a:r>
            <a:r>
              <a:rPr lang="en-GB" sz="1100" dirty="0" err="1"/>
              <a:t>datasubject</a:t>
            </a:r>
            <a:r>
              <a:rPr lang="en-GB" sz="1100" dirty="0"/>
              <a:t> must always know who they are giving consent to access their personal data.</a:t>
            </a:r>
            <a:endParaRPr lang="en-GB" sz="1400" b="0" i="1" u="none" strike="noStrike" cap="none" dirty="0">
              <a:solidFill>
                <a:srgbClr val="000000"/>
              </a:solidFill>
              <a:latin typeface="Arial"/>
              <a:ea typeface="Arial"/>
              <a:cs typeface="Arial"/>
              <a:sym typeface="Arial"/>
            </a:endParaRPr>
          </a:p>
        </p:txBody>
      </p:sp>
      <p:grpSp>
        <p:nvGrpSpPr>
          <p:cNvPr id="39" name="Google Shape;772;p100">
            <a:extLst>
              <a:ext uri="{FF2B5EF4-FFF2-40B4-BE49-F238E27FC236}">
                <a16:creationId xmlns:a16="http://schemas.microsoft.com/office/drawing/2014/main" id="{DA208799-CC7D-4F23-9C32-847BF63F29BA}"/>
              </a:ext>
            </a:extLst>
          </p:cNvPr>
          <p:cNvGrpSpPr/>
          <p:nvPr/>
        </p:nvGrpSpPr>
        <p:grpSpPr>
          <a:xfrm>
            <a:off x="1017925" y="3833892"/>
            <a:ext cx="2716800" cy="1048200"/>
            <a:chOff x="1217350" y="2817775"/>
            <a:chExt cx="2716800" cy="1048200"/>
          </a:xfrm>
        </p:grpSpPr>
        <p:sp>
          <p:nvSpPr>
            <p:cNvPr id="40" name="Google Shape;773;p100">
              <a:extLst>
                <a:ext uri="{FF2B5EF4-FFF2-40B4-BE49-F238E27FC236}">
                  <a16:creationId xmlns:a16="http://schemas.microsoft.com/office/drawing/2014/main" id="{B3BCBB67-E41D-408B-9768-FDD7125128AC}"/>
                </a:ext>
              </a:extLst>
            </p:cNvPr>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41" name="Google Shape;774;p100">
              <a:extLst>
                <a:ext uri="{FF2B5EF4-FFF2-40B4-BE49-F238E27FC236}">
                  <a16:creationId xmlns:a16="http://schemas.microsoft.com/office/drawing/2014/main" id="{09E7056E-0D67-4A81-ABF0-1002B8E7B305}"/>
                </a:ext>
              </a:extLst>
            </p:cNvPr>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dirty="0">
                  <a:solidFill>
                    <a:srgbClr val="FFFFFF"/>
                  </a:solidFill>
                </a:rPr>
                <a:t>Receiver</a:t>
              </a:r>
              <a:endParaRPr dirty="0">
                <a:solidFill>
                  <a:srgbClr val="FFFFFF"/>
                </a:solidFill>
              </a:endParaRPr>
            </a:p>
          </p:txBody>
        </p:sp>
      </p:grpSp>
      <p:sp>
        <p:nvSpPr>
          <p:cNvPr id="2" name="Oval 1">
            <a:extLst>
              <a:ext uri="{FF2B5EF4-FFF2-40B4-BE49-F238E27FC236}">
                <a16:creationId xmlns:a16="http://schemas.microsoft.com/office/drawing/2014/main" id="{E679DCB0-66B3-4557-8E2E-BBC1F2272794}"/>
              </a:ext>
            </a:extLst>
          </p:cNvPr>
          <p:cNvSpPr/>
          <p:nvPr/>
        </p:nvSpPr>
        <p:spPr>
          <a:xfrm>
            <a:off x="7707086" y="45720"/>
            <a:ext cx="2194560" cy="716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err="1"/>
              <a:t>WIP</a:t>
            </a:r>
            <a:endParaRPr lang="en-GB"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06"/>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dirty="0"/>
              <a:t>Complete draft model</a:t>
            </a:r>
            <a:endParaRPr sz="2200" b="1" i="0" u="none" strike="noStrike" cap="none" dirty="0">
              <a:solidFill>
                <a:srgbClr val="000000"/>
              </a:solidFill>
              <a:latin typeface="Arial"/>
              <a:ea typeface="Arial"/>
              <a:cs typeface="Arial"/>
              <a:sym typeface="Arial"/>
            </a:endParaRPr>
          </a:p>
        </p:txBody>
      </p:sp>
      <p:sp>
        <p:nvSpPr>
          <p:cNvPr id="33" name="Oval 32">
            <a:extLst>
              <a:ext uri="{FF2B5EF4-FFF2-40B4-BE49-F238E27FC236}">
                <a16:creationId xmlns:a16="http://schemas.microsoft.com/office/drawing/2014/main" id="{3F99541E-2092-4FB1-9D86-52F7C0BB6D34}"/>
              </a:ext>
            </a:extLst>
          </p:cNvPr>
          <p:cNvSpPr/>
          <p:nvPr/>
        </p:nvSpPr>
        <p:spPr>
          <a:xfrm>
            <a:off x="7707086" y="45720"/>
            <a:ext cx="2194560" cy="716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err="1"/>
              <a:t>WIP</a:t>
            </a:r>
            <a:endParaRPr lang="en-GB"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07"/>
          <p:cNvSpPr txBox="1"/>
          <p:nvPr/>
        </p:nvSpPr>
        <p:spPr>
          <a:xfrm>
            <a:off x="628800" y="1107113"/>
            <a:ext cx="3943200" cy="11387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800" dirty="0"/>
              <a:t>Does </a:t>
            </a:r>
            <a:r>
              <a:rPr lang="nl-BE" sz="1800" dirty="0" err="1"/>
              <a:t>this</a:t>
            </a:r>
            <a:r>
              <a:rPr lang="nl-BE" sz="1800" dirty="0"/>
              <a:t> model cover </a:t>
            </a:r>
            <a:r>
              <a:rPr lang="nl-BE" sz="1800" dirty="0" err="1"/>
              <a:t>the</a:t>
            </a:r>
            <a:r>
              <a:rPr lang="nl-BE" sz="1800" dirty="0"/>
              <a:t> relevant </a:t>
            </a:r>
            <a:r>
              <a:rPr lang="nl-BE" sz="1800" dirty="0" err="1"/>
              <a:t>use</a:t>
            </a:r>
            <a:r>
              <a:rPr lang="nl-BE" sz="1800" dirty="0"/>
              <a:t> cases?</a:t>
            </a:r>
            <a:endParaRPr sz="1000" dirty="0"/>
          </a:p>
          <a:p>
            <a:pPr marL="457200" marR="0" lvl="0" indent="-355600" algn="l" rtl="0">
              <a:lnSpc>
                <a:spcPct val="100000"/>
              </a:lnSpc>
              <a:spcBef>
                <a:spcPts val="0"/>
              </a:spcBef>
              <a:spcAft>
                <a:spcPts val="0"/>
              </a:spcAft>
              <a:buClr>
                <a:srgbClr val="000000"/>
              </a:buClr>
              <a:buSzPts val="1600"/>
              <a:buFont typeface="Arial"/>
              <a:buNone/>
            </a:pPr>
            <a:endParaRPr sz="1600" b="0" i="0" u="none" strike="noStrike" cap="none" dirty="0">
              <a:solidFill>
                <a:srgbClr val="888484"/>
              </a:solidFill>
              <a:latin typeface="Arial"/>
              <a:ea typeface="Arial"/>
              <a:cs typeface="Arial"/>
              <a:sym typeface="Arial"/>
            </a:endParaRPr>
          </a:p>
          <a:p>
            <a:pPr marL="25400" marR="0" lvl="0" algn="l" rtl="0">
              <a:lnSpc>
                <a:spcPct val="100000"/>
              </a:lnSpc>
              <a:spcBef>
                <a:spcPts val="0"/>
              </a:spcBef>
              <a:spcAft>
                <a:spcPts val="0"/>
              </a:spcAft>
              <a:buClr>
                <a:srgbClr val="999999"/>
              </a:buClr>
              <a:buSzPts val="1600"/>
            </a:pPr>
            <a:endParaRPr sz="1600" dirty="0">
              <a:solidFill>
                <a:srgbClr val="888484"/>
              </a:solidFill>
            </a:endParaRPr>
          </a:p>
        </p:txBody>
      </p:sp>
      <p:sp>
        <p:nvSpPr>
          <p:cNvPr id="1069" name="Google Shape;1069;p10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SzPts val="3200"/>
              <a:buNone/>
            </a:pPr>
            <a:r>
              <a:rPr lang="en-GB" sz="3200" b="1" dirty="0"/>
              <a:t>Interactive exercise</a:t>
            </a:r>
            <a:endParaRPr lang="en-GB" dirty="0"/>
          </a:p>
        </p:txBody>
      </p:sp>
      <p:sp>
        <p:nvSpPr>
          <p:cNvPr id="34" name="Oval 33">
            <a:extLst>
              <a:ext uri="{FF2B5EF4-FFF2-40B4-BE49-F238E27FC236}">
                <a16:creationId xmlns:a16="http://schemas.microsoft.com/office/drawing/2014/main" id="{5BB6419D-AF2A-4F4A-849B-CBE0DCAA2C92}"/>
              </a:ext>
            </a:extLst>
          </p:cNvPr>
          <p:cNvSpPr/>
          <p:nvPr/>
        </p:nvSpPr>
        <p:spPr>
          <a:xfrm>
            <a:off x="7707086" y="45720"/>
            <a:ext cx="2194560" cy="716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err="1"/>
              <a:t>WIP</a:t>
            </a:r>
            <a:endParaRPr lang="en-GB"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08"/>
          <p:cNvSpPr txBox="1"/>
          <p:nvPr/>
        </p:nvSpPr>
        <p:spPr>
          <a:xfrm>
            <a:off x="628650" y="273853"/>
            <a:ext cx="7886700" cy="1125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dirty="0"/>
              <a:t>Practical exercise: Are there any specific questions or comments? Are the use cases covered?</a:t>
            </a:r>
            <a:endParaRPr sz="2800" b="0" i="1" u="none" strike="noStrike" cap="none" dirty="0">
              <a:solidFill>
                <a:srgbClr val="000000"/>
              </a:solidFill>
              <a:latin typeface="Arial"/>
              <a:ea typeface="Arial"/>
              <a:cs typeface="Arial"/>
              <a:sym typeface="Arial"/>
            </a:endParaRPr>
          </a:p>
        </p:txBody>
      </p:sp>
      <p:pic>
        <p:nvPicPr>
          <p:cNvPr id="1105" name="Google Shape;1105;p108"/>
          <p:cNvPicPr preferRelativeResize="0"/>
          <p:nvPr/>
        </p:nvPicPr>
        <p:blipFill rotWithShape="1">
          <a:blip r:embed="rId3">
            <a:alphaModFix/>
          </a:blip>
          <a:srcRect t="129" b="119"/>
          <a:stretch/>
        </p:blipFill>
        <p:spPr>
          <a:xfrm>
            <a:off x="3764725" y="1764472"/>
            <a:ext cx="1614549" cy="1614549"/>
          </a:xfrm>
          <a:prstGeom prst="rect">
            <a:avLst/>
          </a:prstGeom>
          <a:noFill/>
          <a:ln>
            <a:noFill/>
          </a:ln>
        </p:spPr>
      </p:pic>
      <p:sp>
        <p:nvSpPr>
          <p:cNvPr id="1107" name="Google Shape;1107;p108"/>
          <p:cNvSpPr txBox="1"/>
          <p:nvPr/>
        </p:nvSpPr>
        <p:spPr>
          <a:xfrm>
            <a:off x="2444250" y="3379025"/>
            <a:ext cx="444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nl-BE">
                <a:latin typeface="Proxima Nova"/>
                <a:ea typeface="Proxima Nova"/>
                <a:cs typeface="Proxima Nova"/>
                <a:sym typeface="Proxima Nova"/>
              </a:rPr>
              <a:t>Mural</a:t>
            </a:r>
            <a:endParaRPr sz="1400" b="0" i="0" u="none" strike="noStrike" cap="none">
              <a:solidFill>
                <a:srgbClr val="000000"/>
              </a:solidFill>
              <a:latin typeface="Proxima Nova"/>
              <a:ea typeface="Proxima Nova"/>
              <a:cs typeface="Proxima Nova"/>
              <a:sym typeface="Proxima Nova"/>
            </a:endParaRPr>
          </a:p>
        </p:txBody>
      </p:sp>
      <p:sp>
        <p:nvSpPr>
          <p:cNvPr id="6" name="Oval 5">
            <a:extLst>
              <a:ext uri="{FF2B5EF4-FFF2-40B4-BE49-F238E27FC236}">
                <a16:creationId xmlns:a16="http://schemas.microsoft.com/office/drawing/2014/main" id="{DC089A64-D487-474D-95C5-6777D73F446D}"/>
              </a:ext>
            </a:extLst>
          </p:cNvPr>
          <p:cNvSpPr/>
          <p:nvPr/>
        </p:nvSpPr>
        <p:spPr>
          <a:xfrm>
            <a:off x="7707086" y="45720"/>
            <a:ext cx="2194560" cy="716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err="1"/>
              <a:t>WIP</a:t>
            </a:r>
            <a:endParaRPr lang="en-GB"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pic>
        <p:nvPicPr>
          <p:cNvPr id="1219" name="Google Shape;1219;p117"/>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220" name="Google Shape;1220;p117"/>
          <p:cNvSpPr txBox="1"/>
          <p:nvPr/>
        </p:nvSpPr>
        <p:spPr>
          <a:xfrm>
            <a:off x="1156499" y="395300"/>
            <a:ext cx="67422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700" dirty="0"/>
              <a:t>Are there other data standards, legislative documents and other references that are relevant within this exercise?</a:t>
            </a:r>
            <a:endParaRPr sz="17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1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Q&amp;A</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226" name="Google Shape;1226;p11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7" name="Google Shape;1227;p11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80"/>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643" name="Google Shape;643;p80"/>
          <p:cNvSpPr txBox="1"/>
          <p:nvPr/>
        </p:nvSpPr>
        <p:spPr>
          <a:xfrm>
            <a:off x="645459" y="486450"/>
            <a:ext cx="1935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a:t>Why do we do</a:t>
            </a:r>
            <a:r>
              <a:rPr lang="nl-BE" sz="1400" b="0" i="0" u="none" strike="noStrike" cap="none">
                <a:solidFill>
                  <a:srgbClr val="000000"/>
                </a:solidFill>
                <a:latin typeface="Arial"/>
                <a:ea typeface="Arial"/>
                <a:cs typeface="Arial"/>
                <a:sym typeface="Arial"/>
              </a:rPr>
              <a:t> ... ?</a:t>
            </a:r>
            <a:endParaRPr sz="1400" b="0" i="0" u="none" strike="noStrike" cap="none">
              <a:solidFill>
                <a:srgbClr val="000000"/>
              </a:solidFill>
              <a:latin typeface="Arial"/>
              <a:ea typeface="Arial"/>
              <a:cs typeface="Arial"/>
              <a:sym typeface="Arial"/>
            </a:endParaRPr>
          </a:p>
        </p:txBody>
      </p:sp>
      <p:sp>
        <p:nvSpPr>
          <p:cNvPr id="644" name="Google Shape;644;p80"/>
          <p:cNvSpPr txBox="1"/>
          <p:nvPr/>
        </p:nvSpPr>
        <p:spPr>
          <a:xfrm>
            <a:off x="2041712" y="948116"/>
            <a:ext cx="263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a:t>Don’t we need to add</a:t>
            </a:r>
            <a:r>
              <a:rPr lang="nl-BE" sz="1400" b="0" i="0" u="none" strike="noStrike" cap="none">
                <a:solidFill>
                  <a:srgbClr val="000000"/>
                </a:solidFill>
                <a:latin typeface="Arial"/>
                <a:ea typeface="Arial"/>
                <a:cs typeface="Arial"/>
                <a:sym typeface="Arial"/>
              </a:rPr>
              <a:t> ... ?</a:t>
            </a:r>
            <a:endParaRPr sz="1400" b="0" i="0" u="none" strike="noStrike" cap="none">
              <a:solidFill>
                <a:srgbClr val="000000"/>
              </a:solidFill>
              <a:latin typeface="Arial"/>
              <a:ea typeface="Arial"/>
              <a:cs typeface="Arial"/>
              <a:sym typeface="Arial"/>
            </a:endParaRPr>
          </a:p>
        </p:txBody>
      </p:sp>
      <p:sp>
        <p:nvSpPr>
          <p:cNvPr id="645" name="Google Shape;645;p80"/>
          <p:cNvSpPr txBox="1"/>
          <p:nvPr/>
        </p:nvSpPr>
        <p:spPr>
          <a:xfrm>
            <a:off x="4769225" y="486450"/>
            <a:ext cx="2676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a:t>Wouldn’t it be better if we</a:t>
            </a:r>
            <a:r>
              <a:rPr lang="nl-BE" sz="1400" b="0" i="0" u="none" strike="noStrike" cap="none">
                <a:solidFill>
                  <a:srgbClr val="000000"/>
                </a:solidFill>
                <a:latin typeface="Arial"/>
                <a:ea typeface="Arial"/>
                <a:cs typeface="Arial"/>
                <a:sym typeface="Arial"/>
              </a:rPr>
              <a:t> ... ?</a:t>
            </a:r>
            <a:endParaRPr sz="1400" b="0" i="0" u="none" strike="noStrike" cap="none">
              <a:solidFill>
                <a:srgbClr val="000000"/>
              </a:solidFill>
              <a:latin typeface="Arial"/>
              <a:ea typeface="Arial"/>
              <a:cs typeface="Arial"/>
              <a:sym typeface="Arial"/>
            </a:endParaRPr>
          </a:p>
        </p:txBody>
      </p:sp>
      <p:sp>
        <p:nvSpPr>
          <p:cNvPr id="646" name="Google Shape;646;p80"/>
          <p:cNvSpPr txBox="1"/>
          <p:nvPr/>
        </p:nvSpPr>
        <p:spPr>
          <a:xfrm>
            <a:off x="6313045" y="948115"/>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a:t>What about</a:t>
            </a:r>
            <a:r>
              <a:rPr lang="nl-BE" sz="1400" b="0" i="0" u="none" strike="noStrike" cap="none">
                <a:solidFill>
                  <a:srgbClr val="000000"/>
                </a:solidFill>
                <a:latin typeface="Arial"/>
                <a:ea typeface="Arial"/>
                <a:cs typeface="Arial"/>
                <a:sym typeface="Arial"/>
              </a:rPr>
              <a:t> ...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20"/>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dirty="0">
                <a:solidFill>
                  <a:srgbClr val="4C4C4C"/>
                </a:solidFill>
              </a:rPr>
              <a:t>Next steps</a:t>
            </a:r>
            <a:endParaRPr dirty="0">
              <a:solidFill>
                <a:srgbClr val="4C4C4C"/>
              </a:solidFill>
            </a:endParaRPr>
          </a:p>
          <a:p>
            <a:pPr marL="0" lvl="0" indent="0" algn="r" rtl="0">
              <a:lnSpc>
                <a:spcPct val="102702"/>
              </a:lnSpc>
              <a:spcBef>
                <a:spcPts val="0"/>
              </a:spcBef>
              <a:spcAft>
                <a:spcPts val="0"/>
              </a:spcAft>
              <a:buSzPts val="3700"/>
              <a:buNone/>
            </a:pPr>
            <a:endParaRPr dirty="0"/>
          </a:p>
        </p:txBody>
      </p:sp>
      <p:sp>
        <p:nvSpPr>
          <p:cNvPr id="1242" name="Google Shape;1242;p120"/>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3" name="Google Shape;1243;p120"/>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82"/>
          <p:cNvSpPr/>
          <p:nvPr/>
        </p:nvSpPr>
        <p:spPr>
          <a:xfrm>
            <a:off x="565138" y="435186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659" name="Google Shape;659;p82"/>
          <p:cNvGrpSpPr/>
          <p:nvPr/>
        </p:nvGrpSpPr>
        <p:grpSpPr>
          <a:xfrm>
            <a:off x="641992" y="1367322"/>
            <a:ext cx="478299" cy="478299"/>
            <a:chOff x="4640263" y="1219200"/>
            <a:chExt cx="123825" cy="123825"/>
          </a:xfrm>
        </p:grpSpPr>
        <p:sp>
          <p:nvSpPr>
            <p:cNvPr id="660" name="Google Shape;660;p82"/>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1" name="Google Shape;661;p82"/>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2" name="Google Shape;662;p82"/>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3" name="Google Shape;663;p82"/>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4" name="Google Shape;664;p82"/>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65" name="Google Shape;665;p82"/>
          <p:cNvGrpSpPr/>
          <p:nvPr/>
        </p:nvGrpSpPr>
        <p:grpSpPr>
          <a:xfrm>
            <a:off x="630430" y="1988262"/>
            <a:ext cx="470610" cy="478327"/>
            <a:chOff x="6215424" y="4028218"/>
            <a:chExt cx="202814" cy="206140"/>
          </a:xfrm>
        </p:grpSpPr>
        <p:sp>
          <p:nvSpPr>
            <p:cNvPr id="666" name="Google Shape;666;p82"/>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667" name="Google Shape;667;p82"/>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668" name="Google Shape;668;p82"/>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669" name="Google Shape;669;p82"/>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670" name="Google Shape;670;p82"/>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671" name="Google Shape;671;p82"/>
          <p:cNvGrpSpPr/>
          <p:nvPr/>
        </p:nvGrpSpPr>
        <p:grpSpPr>
          <a:xfrm>
            <a:off x="646648" y="3229114"/>
            <a:ext cx="479163" cy="478593"/>
            <a:chOff x="4148138" y="53975"/>
            <a:chExt cx="1335088" cy="1333500"/>
          </a:xfrm>
        </p:grpSpPr>
        <p:sp>
          <p:nvSpPr>
            <p:cNvPr id="672" name="Google Shape;672;p82"/>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3" name="Google Shape;673;p82"/>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74" name="Google Shape;674;p82"/>
          <p:cNvGrpSpPr/>
          <p:nvPr/>
        </p:nvGrpSpPr>
        <p:grpSpPr>
          <a:xfrm>
            <a:off x="636284" y="2611000"/>
            <a:ext cx="471655" cy="471655"/>
            <a:chOff x="4287838" y="1854201"/>
            <a:chExt cx="149225" cy="149225"/>
          </a:xfrm>
        </p:grpSpPr>
        <p:sp>
          <p:nvSpPr>
            <p:cNvPr id="675" name="Google Shape;675;p82"/>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676" name="Google Shape;676;p82"/>
            <p:cNvCxnSpPr/>
            <p:nvPr/>
          </p:nvCxnSpPr>
          <p:spPr>
            <a:xfrm>
              <a:off x="4375150" y="1884363"/>
              <a:ext cx="0" cy="0"/>
            </a:xfrm>
            <a:prstGeom prst="straightConnector1">
              <a:avLst/>
            </a:prstGeom>
            <a:noFill/>
            <a:ln>
              <a:noFill/>
            </a:ln>
          </p:spPr>
        </p:cxnSp>
        <p:cxnSp>
          <p:nvCxnSpPr>
            <p:cNvPr id="677" name="Google Shape;677;p82"/>
            <p:cNvCxnSpPr/>
            <p:nvPr/>
          </p:nvCxnSpPr>
          <p:spPr>
            <a:xfrm>
              <a:off x="4375150" y="1884363"/>
              <a:ext cx="0" cy="0"/>
            </a:xfrm>
            <a:prstGeom prst="straightConnector1">
              <a:avLst/>
            </a:prstGeom>
            <a:noFill/>
            <a:ln>
              <a:noFill/>
            </a:ln>
          </p:spPr>
        </p:cxnSp>
        <p:sp>
          <p:nvSpPr>
            <p:cNvPr id="678" name="Google Shape;678;p82"/>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680" name="Google Shape;680;p82"/>
          <p:cNvSpPr txBox="1"/>
          <p:nvPr/>
        </p:nvSpPr>
        <p:spPr>
          <a:xfrm>
            <a:off x="1267626" y="143890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a:t>Processing all input from the business workshop.</a:t>
            </a:r>
            <a:endParaRPr sz="1400" b="0" i="0" u="none" strike="noStrike" cap="none">
              <a:solidFill>
                <a:srgbClr val="000000"/>
              </a:solidFill>
              <a:latin typeface="Arial"/>
              <a:ea typeface="Arial"/>
              <a:cs typeface="Arial"/>
              <a:sym typeface="Arial"/>
            </a:endParaRPr>
          </a:p>
        </p:txBody>
      </p:sp>
      <p:sp>
        <p:nvSpPr>
          <p:cNvPr id="681" name="Google Shape;681;p82"/>
          <p:cNvSpPr txBox="1"/>
          <p:nvPr/>
        </p:nvSpPr>
        <p:spPr>
          <a:xfrm>
            <a:off x="1267622" y="195974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a:t>Sending out the report from this working group. Feedback is certainly welcome!</a:t>
            </a:r>
            <a:endParaRPr sz="1400" b="0" i="0" u="none" strike="noStrike" cap="none">
              <a:solidFill>
                <a:srgbClr val="000000"/>
              </a:solidFill>
              <a:latin typeface="Arial"/>
              <a:ea typeface="Arial"/>
              <a:cs typeface="Arial"/>
              <a:sym typeface="Arial"/>
            </a:endParaRPr>
          </a:p>
        </p:txBody>
      </p:sp>
      <p:sp>
        <p:nvSpPr>
          <p:cNvPr id="683" name="Google Shape;683;p82"/>
          <p:cNvSpPr txBox="1"/>
          <p:nvPr/>
        </p:nvSpPr>
        <p:spPr>
          <a:xfrm>
            <a:off x="1267572" y="2677477"/>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a:t>Capture feedback via GitHub!</a:t>
            </a:r>
            <a:endParaRPr sz="1400" b="0" i="0" u="none" strike="noStrike" cap="none">
              <a:solidFill>
                <a:srgbClr val="000000"/>
              </a:solidFill>
              <a:latin typeface="Arial"/>
              <a:ea typeface="Arial"/>
              <a:cs typeface="Arial"/>
              <a:sym typeface="Arial"/>
            </a:endParaRPr>
          </a:p>
        </p:txBody>
      </p:sp>
      <p:sp>
        <p:nvSpPr>
          <p:cNvPr id="684" name="Google Shape;684;p82"/>
          <p:cNvSpPr txBox="1"/>
          <p:nvPr/>
        </p:nvSpPr>
        <p:spPr>
          <a:xfrm>
            <a:off x="1267622" y="3196551"/>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dirty="0"/>
              <a:t>Publish first version of semantic model on GitHub. Feedback is certainly welcome here too!</a:t>
            </a:r>
            <a:endParaRPr sz="1400" b="0" i="0" u="none" strike="noStrike" cap="none" dirty="0">
              <a:solidFill>
                <a:srgbClr val="000000"/>
              </a:solidFill>
              <a:latin typeface="Arial"/>
              <a:ea typeface="Arial"/>
              <a:cs typeface="Arial"/>
              <a:sym typeface="Arial"/>
            </a:endParaRPr>
          </a:p>
        </p:txBody>
      </p:sp>
      <p:sp>
        <p:nvSpPr>
          <p:cNvPr id="685" name="Google Shape;685;p8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a:t>Next steps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78"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462" name="Google Shape;462;p7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dirty="0" err="1">
                <a:solidFill>
                  <a:srgbClr val="000000"/>
                </a:solidFill>
                <a:latin typeface="Arial"/>
                <a:ea typeface="Arial"/>
                <a:cs typeface="Arial"/>
                <a:sym typeface="Arial"/>
              </a:rPr>
              <a:t>Recording</a:t>
            </a:r>
            <a:r>
              <a:rPr lang="nl-BE" sz="3200" b="1" i="0" u="none" strike="noStrike" cap="none" dirty="0">
                <a:solidFill>
                  <a:srgbClr val="000000"/>
                </a:solidFill>
                <a:latin typeface="Arial"/>
                <a:ea typeface="Arial"/>
                <a:cs typeface="Arial"/>
                <a:sym typeface="Arial"/>
              </a:rPr>
              <a:t>?</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3"/>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83"/>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692" name="Google Shape;692;p83"/>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nl-BE" sz="1500" dirty="0">
                <a:solidFill>
                  <a:schemeClr val="dk1"/>
                </a:solidFill>
              </a:rPr>
              <a:t>Feedback </a:t>
            </a:r>
            <a:r>
              <a:rPr lang="nl-BE" sz="1500" dirty="0" err="1">
                <a:solidFill>
                  <a:schemeClr val="dk1"/>
                </a:solidFill>
              </a:rPr>
              <a:t>can</a:t>
            </a:r>
            <a:r>
              <a:rPr lang="nl-BE" sz="1500" dirty="0">
                <a:solidFill>
                  <a:schemeClr val="dk1"/>
                </a:solidFill>
              </a:rPr>
              <a:t> </a:t>
            </a:r>
            <a:r>
              <a:rPr lang="nl-BE" sz="1500" dirty="0" err="1">
                <a:solidFill>
                  <a:schemeClr val="dk1"/>
                </a:solidFill>
              </a:rPr>
              <a:t>be</a:t>
            </a:r>
            <a:r>
              <a:rPr lang="nl-BE" sz="1500" dirty="0">
                <a:solidFill>
                  <a:schemeClr val="dk1"/>
                </a:solidFill>
              </a:rPr>
              <a:t> </a:t>
            </a:r>
            <a:r>
              <a:rPr lang="nl-BE" sz="1500" dirty="0" err="1">
                <a:solidFill>
                  <a:schemeClr val="dk1"/>
                </a:solidFill>
              </a:rPr>
              <a:t>given</a:t>
            </a:r>
            <a:r>
              <a:rPr lang="nl-BE" sz="1500" dirty="0">
                <a:solidFill>
                  <a:schemeClr val="dk1"/>
                </a:solidFill>
              </a:rPr>
              <a:t> via mail </a:t>
            </a:r>
            <a:r>
              <a:rPr lang="nl-BE" sz="1500" dirty="0" err="1">
                <a:solidFill>
                  <a:schemeClr val="dk1"/>
                </a:solidFill>
              </a:rPr>
              <a:t>to</a:t>
            </a:r>
            <a:r>
              <a:rPr lang="nl-BE" sz="1500" dirty="0">
                <a:solidFill>
                  <a:schemeClr val="dk1"/>
                </a:solidFill>
              </a:rPr>
              <a:t> </a:t>
            </a:r>
            <a:r>
              <a:rPr lang="nl-BE" sz="1500" dirty="0" err="1">
                <a:solidFill>
                  <a:schemeClr val="dk1"/>
                </a:solidFill>
              </a:rPr>
              <a:t>the</a:t>
            </a:r>
            <a:r>
              <a:rPr lang="nl-BE" sz="1500" dirty="0">
                <a:solidFill>
                  <a:schemeClr val="dk1"/>
                </a:solidFill>
              </a:rPr>
              <a:t> </a:t>
            </a:r>
            <a:r>
              <a:rPr lang="nl-BE" sz="1500" dirty="0" err="1">
                <a:solidFill>
                  <a:schemeClr val="dk1"/>
                </a:solidFill>
              </a:rPr>
              <a:t>contacts</a:t>
            </a:r>
            <a:r>
              <a:rPr lang="nl-BE" sz="1500" dirty="0">
                <a:solidFill>
                  <a:schemeClr val="dk1"/>
                </a:solidFill>
              </a:rPr>
              <a:t> below:</a:t>
            </a:r>
            <a:endParaRPr sz="1300" b="0" i="0" u="none" strike="noStrike" cap="none" dirty="0">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chemeClr val="dk1"/>
              </a:buClr>
              <a:buSzPts val="1300"/>
              <a:buFont typeface="Arial"/>
              <a:buChar char="•"/>
            </a:pPr>
            <a:r>
              <a:rPr lang="nl-BE" sz="1300" u="sng" dirty="0">
                <a:solidFill>
                  <a:schemeClr val="hlink"/>
                </a:solidFill>
                <a:hlinkClick r:id="rId3"/>
              </a:rPr>
              <a:t>laurens.vercauteren@pwc.com</a:t>
            </a:r>
            <a:endParaRPr lang="nl-BE" sz="1300" u="sng" dirty="0">
              <a:solidFill>
                <a:schemeClr val="hlink"/>
              </a:solidFill>
            </a:endParaRPr>
          </a:p>
          <a:p>
            <a:pPr marL="285750" marR="0" lvl="0" indent="-279400" algn="l" rtl="0">
              <a:lnSpc>
                <a:spcPct val="100000"/>
              </a:lnSpc>
              <a:spcBef>
                <a:spcPts val="0"/>
              </a:spcBef>
              <a:spcAft>
                <a:spcPts val="0"/>
              </a:spcAft>
              <a:buClr>
                <a:schemeClr val="dk1"/>
              </a:buClr>
              <a:buSzPts val="1300"/>
              <a:buFont typeface="Arial"/>
              <a:buChar char="•"/>
            </a:pPr>
            <a:r>
              <a:rPr lang="nl-BE" sz="1300" u="sng" dirty="0">
                <a:solidFill>
                  <a:schemeClr val="hlink"/>
                </a:solidFill>
              </a:rPr>
              <a:t>dimi.schepers@gmail.com</a:t>
            </a:r>
            <a:endParaRPr sz="1300" u="sng" dirty="0">
              <a:solidFill>
                <a:schemeClr val="hlink"/>
              </a:solidFill>
            </a:endParaRPr>
          </a:p>
          <a:p>
            <a:pPr marL="285750" marR="0" lvl="0" indent="-279400" algn="l" rtl="0">
              <a:lnSpc>
                <a:spcPct val="100000"/>
              </a:lnSpc>
              <a:spcBef>
                <a:spcPts val="0"/>
              </a:spcBef>
              <a:spcAft>
                <a:spcPts val="0"/>
              </a:spcAft>
              <a:buClr>
                <a:schemeClr val="dk1"/>
              </a:buClr>
              <a:buSzPts val="1300"/>
              <a:buChar char="•"/>
            </a:pPr>
            <a:r>
              <a:rPr lang="nl-BE" sz="1300" u="sng" dirty="0">
                <a:solidFill>
                  <a:schemeClr val="hlink"/>
                </a:solidFill>
              </a:rPr>
              <a:t>michael.geamanu@pwc.com</a:t>
            </a:r>
            <a:endParaRPr sz="1300" u="sng" dirty="0">
              <a:solidFill>
                <a:schemeClr val="hlink"/>
              </a:solidFill>
            </a:endParaRPr>
          </a:p>
          <a:p>
            <a:pPr marL="285750" marR="0" lvl="0" indent="-184150" algn="l" rtl="0">
              <a:lnSpc>
                <a:spcPct val="100000"/>
              </a:lnSpc>
              <a:spcBef>
                <a:spcPts val="0"/>
              </a:spcBef>
              <a:spcAft>
                <a:spcPts val="0"/>
              </a:spcAft>
              <a:buClr>
                <a:srgbClr val="000000"/>
              </a:buClr>
              <a:buSzPts val="1600"/>
              <a:buFont typeface="Arial"/>
              <a:buNone/>
            </a:pPr>
            <a:endParaRPr sz="1500" b="0" i="0" u="none" strike="noStrike" cap="none" dirty="0">
              <a:solidFill>
                <a:schemeClr val="dk1"/>
              </a:solidFill>
              <a:latin typeface="Arial"/>
              <a:ea typeface="Arial"/>
              <a:cs typeface="Arial"/>
              <a:sym typeface="Arial"/>
            </a:endParaRPr>
          </a:p>
        </p:txBody>
      </p:sp>
      <p:sp>
        <p:nvSpPr>
          <p:cNvPr id="693" name="Google Shape;693;p83"/>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4" name="Google Shape;694;p83"/>
          <p:cNvPicPr preferRelativeResize="0"/>
          <p:nvPr/>
        </p:nvPicPr>
        <p:blipFill rotWithShape="1">
          <a:blip r:embed="rId4">
            <a:alphaModFix/>
          </a:blip>
          <a:srcRect/>
          <a:stretch/>
        </p:blipFill>
        <p:spPr>
          <a:xfrm>
            <a:off x="6044652" y="1522121"/>
            <a:ext cx="1577413" cy="548455"/>
          </a:xfrm>
          <a:prstGeom prst="rect">
            <a:avLst/>
          </a:prstGeom>
          <a:noFill/>
          <a:ln>
            <a:noFill/>
          </a:ln>
        </p:spPr>
      </p:pic>
      <p:sp>
        <p:nvSpPr>
          <p:cNvPr id="695" name="Google Shape;695;p83"/>
          <p:cNvSpPr txBox="1"/>
          <p:nvPr/>
        </p:nvSpPr>
        <p:spPr>
          <a:xfrm>
            <a:off x="5114189" y="2439483"/>
            <a:ext cx="3356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nl-BE" sz="1500" dirty="0">
                <a:solidFill>
                  <a:schemeClr val="lt1"/>
                </a:solidFill>
              </a:rPr>
              <a:t>Feedback </a:t>
            </a:r>
            <a:r>
              <a:rPr lang="nl-BE" sz="1500" dirty="0" err="1">
                <a:solidFill>
                  <a:schemeClr val="lt1"/>
                </a:solidFill>
              </a:rPr>
              <a:t>can</a:t>
            </a:r>
            <a:r>
              <a:rPr lang="nl-BE" sz="1500" dirty="0">
                <a:solidFill>
                  <a:schemeClr val="lt1"/>
                </a:solidFill>
              </a:rPr>
              <a:t> </a:t>
            </a:r>
            <a:r>
              <a:rPr lang="nl-BE" sz="1500" dirty="0" err="1">
                <a:solidFill>
                  <a:schemeClr val="lt1"/>
                </a:solidFill>
              </a:rPr>
              <a:t>be</a:t>
            </a:r>
            <a:r>
              <a:rPr lang="nl-BE" sz="1500" dirty="0">
                <a:solidFill>
                  <a:schemeClr val="lt1"/>
                </a:solidFill>
              </a:rPr>
              <a:t> </a:t>
            </a:r>
            <a:r>
              <a:rPr lang="nl-BE" sz="1500" dirty="0" err="1">
                <a:solidFill>
                  <a:schemeClr val="lt1"/>
                </a:solidFill>
              </a:rPr>
              <a:t>given</a:t>
            </a:r>
            <a:r>
              <a:rPr lang="nl-BE" sz="1500" dirty="0">
                <a:solidFill>
                  <a:schemeClr val="lt1"/>
                </a:solidFill>
              </a:rPr>
              <a:t> via GitHub on </a:t>
            </a:r>
            <a:r>
              <a:rPr lang="nl-BE" sz="1500" dirty="0" err="1">
                <a:solidFill>
                  <a:schemeClr val="lt1"/>
                </a:solidFill>
              </a:rPr>
              <a:t>the</a:t>
            </a:r>
            <a:r>
              <a:rPr lang="nl-BE" sz="1500" dirty="0">
                <a:solidFill>
                  <a:schemeClr val="lt1"/>
                </a:solidFill>
              </a:rPr>
              <a:t> link below:</a:t>
            </a:r>
            <a:endParaRPr sz="13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chemeClr val="lt1"/>
              </a:solidFill>
              <a:latin typeface="Arial"/>
              <a:ea typeface="Arial"/>
              <a:cs typeface="Arial"/>
              <a:sym typeface="Arial"/>
            </a:endParaRPr>
          </a:p>
        </p:txBody>
      </p:sp>
      <p:sp>
        <p:nvSpPr>
          <p:cNvPr id="696" name="Google Shape;696;p8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a:t>
            </a:r>
            <a:endParaRPr sz="1400" b="0" i="0" u="none" strike="noStrike" cap="none">
              <a:solidFill>
                <a:srgbClr val="000000"/>
              </a:solidFill>
              <a:latin typeface="Arial"/>
              <a:ea typeface="Arial"/>
              <a:cs typeface="Arial"/>
              <a:sym typeface="Arial"/>
            </a:endParaRPr>
          </a:p>
        </p:txBody>
      </p:sp>
      <p:sp>
        <p:nvSpPr>
          <p:cNvPr id="697" name="Google Shape;697;p83"/>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4"/>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3" name="Google Shape;703;p8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a:t>Thematic workshop (OSLO)</a:t>
            </a:r>
            <a:endParaRPr sz="1400" b="0" i="0" u="none" strike="noStrike" cap="none">
              <a:solidFill>
                <a:srgbClr val="000000"/>
              </a:solidFill>
              <a:latin typeface="Arial"/>
              <a:ea typeface="Arial"/>
              <a:cs typeface="Arial"/>
              <a:sym typeface="Arial"/>
            </a:endParaRPr>
          </a:p>
        </p:txBody>
      </p:sp>
      <p:sp>
        <p:nvSpPr>
          <p:cNvPr id="704" name="Google Shape;704;p84"/>
          <p:cNvSpPr/>
          <p:nvPr/>
        </p:nvSpPr>
        <p:spPr>
          <a:xfrm rot="5400000">
            <a:off x="8483527" y="2499710"/>
            <a:ext cx="321600" cy="149700"/>
          </a:xfrm>
          <a:prstGeom prst="triangle">
            <a:avLst>
              <a:gd name="adj" fmla="val 50000"/>
            </a:avLst>
          </a:prstGeom>
          <a:solidFill>
            <a:srgbClr val="6B6B6B"/>
          </a:solidFill>
          <a:ln>
            <a:noFill/>
          </a:ln>
        </p:spPr>
        <p:txBody>
          <a:bodyPr spcFirstLastPara="1" wrap="square" lIns="51400" tIns="25700" rIns="51400" bIns="25700"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Arial"/>
              <a:ea typeface="Arial"/>
              <a:cs typeface="Arial"/>
              <a:sym typeface="Arial"/>
            </a:endParaRPr>
          </a:p>
        </p:txBody>
      </p:sp>
      <p:cxnSp>
        <p:nvCxnSpPr>
          <p:cNvPr id="705" name="Google Shape;705;p84"/>
          <p:cNvCxnSpPr/>
          <p:nvPr/>
        </p:nvCxnSpPr>
        <p:spPr>
          <a:xfrm>
            <a:off x="3419926" y="2668756"/>
            <a:ext cx="0" cy="547500"/>
          </a:xfrm>
          <a:prstGeom prst="straightConnector1">
            <a:avLst/>
          </a:prstGeom>
          <a:noFill/>
          <a:ln w="12700" cap="sq" cmpd="sng">
            <a:solidFill>
              <a:srgbClr val="6B6B6B"/>
            </a:solidFill>
            <a:prstDash val="solid"/>
            <a:round/>
            <a:headEnd type="none" w="sm" len="sm"/>
            <a:tailEnd type="diamond" w="med" len="med"/>
          </a:ln>
        </p:spPr>
      </p:cxnSp>
      <p:cxnSp>
        <p:nvCxnSpPr>
          <p:cNvPr id="706" name="Google Shape;706;p84"/>
          <p:cNvCxnSpPr/>
          <p:nvPr/>
        </p:nvCxnSpPr>
        <p:spPr>
          <a:xfrm rot="10800000">
            <a:off x="4977548" y="1909006"/>
            <a:ext cx="0" cy="570000"/>
          </a:xfrm>
          <a:prstGeom prst="straightConnector1">
            <a:avLst/>
          </a:prstGeom>
          <a:noFill/>
          <a:ln w="12700" cap="sq" cmpd="sng">
            <a:solidFill>
              <a:srgbClr val="F0D70F"/>
            </a:solidFill>
            <a:prstDash val="solid"/>
            <a:round/>
            <a:headEnd type="none" w="sm" len="sm"/>
            <a:tailEnd type="diamond" w="med" len="med"/>
          </a:ln>
        </p:spPr>
      </p:cxnSp>
      <p:sp>
        <p:nvSpPr>
          <p:cNvPr id="707" name="Google Shape;707;p84"/>
          <p:cNvSpPr txBox="1"/>
          <p:nvPr/>
        </p:nvSpPr>
        <p:spPr>
          <a:xfrm>
            <a:off x="536176" y="2485200"/>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a:solidFill>
                  <a:schemeClr val="lt1"/>
                </a:solidFill>
              </a:rPr>
              <a:t>August</a:t>
            </a:r>
            <a:endParaRPr sz="900" b="1" i="0" u="none" strike="noStrike" cap="none">
              <a:solidFill>
                <a:schemeClr val="lt1"/>
              </a:solidFill>
              <a:latin typeface="Calibri"/>
              <a:ea typeface="Calibri"/>
              <a:cs typeface="Calibri"/>
              <a:sym typeface="Calibri"/>
            </a:endParaRPr>
          </a:p>
        </p:txBody>
      </p:sp>
      <p:sp>
        <p:nvSpPr>
          <p:cNvPr id="708" name="Google Shape;708;p84"/>
          <p:cNvSpPr txBox="1"/>
          <p:nvPr/>
        </p:nvSpPr>
        <p:spPr>
          <a:xfrm>
            <a:off x="2175337" y="2485200"/>
            <a:ext cx="16392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a:solidFill>
                  <a:schemeClr val="dk1"/>
                </a:solidFill>
              </a:rPr>
              <a:t>September</a:t>
            </a:r>
            <a:endParaRPr sz="900" b="0" i="0" u="none" strike="noStrike" cap="none">
              <a:solidFill>
                <a:srgbClr val="000000"/>
              </a:solidFill>
              <a:latin typeface="Arial"/>
              <a:ea typeface="Arial"/>
              <a:cs typeface="Arial"/>
              <a:sym typeface="Arial"/>
            </a:endParaRPr>
          </a:p>
        </p:txBody>
      </p:sp>
      <p:sp>
        <p:nvSpPr>
          <p:cNvPr id="709" name="Google Shape;709;p84"/>
          <p:cNvSpPr txBox="1"/>
          <p:nvPr/>
        </p:nvSpPr>
        <p:spPr>
          <a:xfrm>
            <a:off x="3814501" y="2482481"/>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a:solidFill>
                  <a:schemeClr val="lt1"/>
                </a:solidFill>
              </a:rPr>
              <a:t>October</a:t>
            </a:r>
            <a:endParaRPr sz="900" b="0" i="0" u="none" strike="noStrike" cap="none">
              <a:solidFill>
                <a:srgbClr val="000000"/>
              </a:solidFill>
              <a:latin typeface="Arial"/>
              <a:ea typeface="Arial"/>
              <a:cs typeface="Arial"/>
              <a:sym typeface="Arial"/>
            </a:endParaRPr>
          </a:p>
        </p:txBody>
      </p:sp>
      <p:sp>
        <p:nvSpPr>
          <p:cNvPr id="710" name="Google Shape;710;p84"/>
          <p:cNvSpPr txBox="1"/>
          <p:nvPr/>
        </p:nvSpPr>
        <p:spPr>
          <a:xfrm>
            <a:off x="6988181" y="2485172"/>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a:solidFill>
                  <a:schemeClr val="lt1"/>
                </a:solidFill>
              </a:rPr>
              <a:t>December</a:t>
            </a:r>
            <a:endParaRPr sz="900" b="1" i="0" u="none" strike="noStrike" cap="none">
              <a:solidFill>
                <a:srgbClr val="FFFFFF"/>
              </a:solidFill>
              <a:latin typeface="Calibri"/>
              <a:ea typeface="Calibri"/>
              <a:cs typeface="Calibri"/>
              <a:sym typeface="Calibri"/>
            </a:endParaRPr>
          </a:p>
        </p:txBody>
      </p:sp>
      <p:sp>
        <p:nvSpPr>
          <p:cNvPr id="711" name="Google Shape;711;p84"/>
          <p:cNvSpPr txBox="1"/>
          <p:nvPr/>
        </p:nvSpPr>
        <p:spPr>
          <a:xfrm>
            <a:off x="1728111" y="1787965"/>
            <a:ext cx="909900" cy="476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19th</a:t>
            </a:r>
            <a:endParaRPr sz="1238"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Business </a:t>
            </a:r>
            <a:endParaRPr sz="75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werkgroep</a:t>
            </a:r>
            <a:endParaRPr sz="750" b="0" i="0" u="none" strike="noStrike" cap="none">
              <a:solidFill>
                <a:schemeClr val="dk1"/>
              </a:solidFill>
              <a:latin typeface="Calibri"/>
              <a:ea typeface="Calibri"/>
              <a:cs typeface="Calibri"/>
              <a:sym typeface="Calibri"/>
            </a:endParaRPr>
          </a:p>
        </p:txBody>
      </p:sp>
      <p:sp>
        <p:nvSpPr>
          <p:cNvPr id="712" name="Google Shape;712;p84"/>
          <p:cNvSpPr txBox="1"/>
          <p:nvPr/>
        </p:nvSpPr>
        <p:spPr>
          <a:xfrm>
            <a:off x="2444182" y="2798557"/>
            <a:ext cx="909900" cy="604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23th</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Themati</a:t>
            </a:r>
            <a:r>
              <a:rPr lang="nl-BE" sz="750" b="1">
                <a:solidFill>
                  <a:schemeClr val="dk1"/>
                </a:solidFill>
                <a:latin typeface="Calibri"/>
                <a:ea typeface="Calibri"/>
                <a:cs typeface="Calibri"/>
                <a:sym typeface="Calibri"/>
              </a:rPr>
              <a:t>c </a:t>
            </a:r>
            <a:br>
              <a:rPr lang="nl-BE" sz="750" b="1">
                <a:solidFill>
                  <a:schemeClr val="dk1"/>
                </a:solidFill>
                <a:latin typeface="Calibri"/>
                <a:ea typeface="Calibri"/>
                <a:cs typeface="Calibri"/>
                <a:sym typeface="Calibri"/>
              </a:rPr>
            </a:br>
            <a:r>
              <a:rPr lang="nl-BE" sz="750" b="1">
                <a:solidFill>
                  <a:schemeClr val="dk1"/>
                </a:solidFill>
                <a:latin typeface="Calibri"/>
                <a:ea typeface="Calibri"/>
                <a:cs typeface="Calibri"/>
                <a:sym typeface="Calibri"/>
              </a:rPr>
              <a:t>workshop</a:t>
            </a:r>
            <a:r>
              <a:rPr lang="nl-BE" sz="750" b="1" i="0" u="none" strike="noStrike" cap="none">
                <a:solidFill>
                  <a:schemeClr val="dk1"/>
                </a:solidFill>
                <a:latin typeface="Calibri"/>
                <a:ea typeface="Calibri"/>
                <a:cs typeface="Calibri"/>
                <a:sym typeface="Calibri"/>
              </a:rPr>
              <a:t> 1</a:t>
            </a:r>
            <a:endParaRPr sz="750" b="0" i="0" u="none" strike="noStrike" cap="none">
              <a:solidFill>
                <a:schemeClr val="dk1"/>
              </a:solidFill>
              <a:latin typeface="Calibri"/>
              <a:ea typeface="Calibri"/>
              <a:cs typeface="Calibri"/>
              <a:sym typeface="Calibri"/>
            </a:endParaRPr>
          </a:p>
        </p:txBody>
      </p:sp>
      <p:sp>
        <p:nvSpPr>
          <p:cNvPr id="713" name="Google Shape;713;p84"/>
          <p:cNvSpPr txBox="1"/>
          <p:nvPr/>
        </p:nvSpPr>
        <p:spPr>
          <a:xfrm>
            <a:off x="5047675" y="1875400"/>
            <a:ext cx="9099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21th</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Themati</a:t>
            </a:r>
            <a:r>
              <a:rPr lang="nl-BE" sz="750" b="1">
                <a:solidFill>
                  <a:schemeClr val="dk1"/>
                </a:solidFill>
                <a:latin typeface="Calibri"/>
                <a:ea typeface="Calibri"/>
                <a:cs typeface="Calibri"/>
                <a:sym typeface="Calibri"/>
              </a:rPr>
              <a:t>c </a:t>
            </a:r>
            <a:endParaRPr sz="75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a:solidFill>
                  <a:schemeClr val="dk1"/>
                </a:solidFill>
                <a:latin typeface="Calibri"/>
                <a:ea typeface="Calibri"/>
                <a:cs typeface="Calibri"/>
                <a:sym typeface="Calibri"/>
              </a:rPr>
              <a:t>workshop 2</a:t>
            </a:r>
            <a:endParaRPr sz="750" b="1">
              <a:solidFill>
                <a:schemeClr val="dk1"/>
              </a:solidFill>
              <a:latin typeface="Calibri"/>
              <a:ea typeface="Calibri"/>
              <a:cs typeface="Calibri"/>
              <a:sym typeface="Calibri"/>
            </a:endParaRPr>
          </a:p>
        </p:txBody>
      </p:sp>
      <p:sp>
        <p:nvSpPr>
          <p:cNvPr id="714" name="Google Shape;714;p84"/>
          <p:cNvSpPr txBox="1"/>
          <p:nvPr/>
        </p:nvSpPr>
        <p:spPr>
          <a:xfrm>
            <a:off x="5455931" y="2482425"/>
            <a:ext cx="15321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nl-BE" sz="900" b="1">
                <a:solidFill>
                  <a:schemeClr val="dk1"/>
                </a:solidFill>
              </a:rPr>
              <a:t>November</a:t>
            </a:r>
            <a:endParaRPr sz="900" b="0" i="0" u="none" strike="noStrike" cap="none">
              <a:solidFill>
                <a:srgbClr val="000000"/>
              </a:solidFill>
              <a:latin typeface="Arial"/>
              <a:ea typeface="Arial"/>
              <a:cs typeface="Arial"/>
              <a:sym typeface="Arial"/>
            </a:endParaRPr>
          </a:p>
        </p:txBody>
      </p:sp>
      <p:cxnSp>
        <p:nvCxnSpPr>
          <p:cNvPr id="715" name="Google Shape;715;p84"/>
          <p:cNvCxnSpPr/>
          <p:nvPr/>
        </p:nvCxnSpPr>
        <p:spPr>
          <a:xfrm>
            <a:off x="1660541" y="1977343"/>
            <a:ext cx="0" cy="505200"/>
          </a:xfrm>
          <a:prstGeom prst="straightConnector1">
            <a:avLst/>
          </a:prstGeom>
          <a:noFill/>
          <a:ln w="12700" cap="sq" cmpd="sng">
            <a:solidFill>
              <a:srgbClr val="F0D70F"/>
            </a:solidFill>
            <a:prstDash val="solid"/>
            <a:round/>
            <a:headEnd type="diamond" w="med" len="med"/>
            <a:tailEnd type="none" w="sm" len="sm"/>
          </a:ln>
        </p:spPr>
      </p:cxnSp>
      <p:cxnSp>
        <p:nvCxnSpPr>
          <p:cNvPr id="716" name="Google Shape;716;p84"/>
          <p:cNvCxnSpPr/>
          <p:nvPr/>
        </p:nvCxnSpPr>
        <p:spPr>
          <a:xfrm>
            <a:off x="6425348" y="2663605"/>
            <a:ext cx="0" cy="407700"/>
          </a:xfrm>
          <a:prstGeom prst="straightConnector1">
            <a:avLst/>
          </a:prstGeom>
          <a:noFill/>
          <a:ln w="12700" cap="sq" cmpd="sng">
            <a:solidFill>
              <a:srgbClr val="6B6B6B"/>
            </a:solidFill>
            <a:prstDash val="solid"/>
            <a:round/>
            <a:headEnd type="none" w="sm" len="sm"/>
            <a:tailEnd type="diamond" w="med" len="med"/>
          </a:ln>
        </p:spPr>
      </p:cxnSp>
      <p:sp>
        <p:nvSpPr>
          <p:cNvPr id="717" name="Google Shape;717;p84"/>
          <p:cNvSpPr txBox="1"/>
          <p:nvPr/>
        </p:nvSpPr>
        <p:spPr>
          <a:xfrm>
            <a:off x="5437397" y="2767149"/>
            <a:ext cx="909900" cy="381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18th</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a:solidFill>
                  <a:schemeClr val="dk1"/>
                </a:solidFill>
                <a:latin typeface="Calibri"/>
                <a:ea typeface="Calibri"/>
                <a:cs typeface="Calibri"/>
                <a:sym typeface="Calibri"/>
              </a:rPr>
              <a:t>Thematic </a:t>
            </a:r>
            <a:endParaRPr sz="750" b="1">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a:solidFill>
                  <a:schemeClr val="dk1"/>
                </a:solidFill>
                <a:latin typeface="Calibri"/>
                <a:ea typeface="Calibri"/>
                <a:cs typeface="Calibri"/>
                <a:sym typeface="Calibri"/>
              </a:rPr>
              <a:t>workshop 3</a:t>
            </a:r>
            <a:endParaRPr sz="1050" b="1" i="0" u="none" strike="noStrike" cap="none">
              <a:solidFill>
                <a:srgbClr val="000000"/>
              </a:solidFill>
              <a:latin typeface="Arial"/>
              <a:ea typeface="Arial"/>
              <a:cs typeface="Arial"/>
              <a:sym typeface="Arial"/>
            </a:endParaRPr>
          </a:p>
        </p:txBody>
      </p:sp>
      <p:sp>
        <p:nvSpPr>
          <p:cNvPr id="718" name="Google Shape;718;p84"/>
          <p:cNvSpPr/>
          <p:nvPr/>
        </p:nvSpPr>
        <p:spPr>
          <a:xfrm>
            <a:off x="1673268" y="1509008"/>
            <a:ext cx="179100" cy="351600"/>
          </a:xfrm>
          <a:prstGeom prst="downArrow">
            <a:avLst>
              <a:gd name="adj1" fmla="val 50000"/>
              <a:gd name="adj2" fmla="val 50000"/>
            </a:avLst>
          </a:prstGeom>
          <a:solidFill>
            <a:srgbClr val="FFF200"/>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19" name="Google Shape;719;p84"/>
          <p:cNvSpPr txBox="1"/>
          <p:nvPr/>
        </p:nvSpPr>
        <p:spPr>
          <a:xfrm>
            <a:off x="1207407" y="1317015"/>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a:solidFill>
                  <a:srgbClr val="373636"/>
                </a:solidFill>
              </a:rPr>
              <a:t>Today</a:t>
            </a:r>
            <a:endParaRPr sz="500" b="0" i="0" u="none" strike="noStrike" cap="none">
              <a:solidFill>
                <a:srgbClr val="373636"/>
              </a:solidFill>
              <a:latin typeface="Arial"/>
              <a:ea typeface="Arial"/>
              <a:cs typeface="Arial"/>
              <a:sym typeface="Arial"/>
            </a:endParaRPr>
          </a:p>
        </p:txBody>
      </p:sp>
      <p:sp>
        <p:nvSpPr>
          <p:cNvPr id="720" name="Google Shape;720;p84"/>
          <p:cNvSpPr txBox="1"/>
          <p:nvPr/>
        </p:nvSpPr>
        <p:spPr>
          <a:xfrm>
            <a:off x="536175" y="3971175"/>
            <a:ext cx="8316900" cy="785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nl-BE" sz="1800" dirty="0" err="1"/>
              <a:t>Don’t</a:t>
            </a:r>
            <a:r>
              <a:rPr lang="nl-BE" sz="1800" dirty="0"/>
              <a:t> </a:t>
            </a:r>
            <a:r>
              <a:rPr lang="nl-BE" sz="1800" dirty="0" err="1"/>
              <a:t>forget</a:t>
            </a:r>
            <a:r>
              <a:rPr lang="nl-BE" sz="1800" dirty="0"/>
              <a:t> </a:t>
            </a:r>
            <a:r>
              <a:rPr lang="nl-BE" sz="1800" dirty="0" err="1"/>
              <a:t>to</a:t>
            </a:r>
            <a:r>
              <a:rPr lang="nl-BE" sz="1800" dirty="0"/>
              <a:t> </a:t>
            </a:r>
            <a:r>
              <a:rPr lang="nl-BE" sz="1800" b="1" dirty="0"/>
              <a:t>register</a:t>
            </a:r>
            <a:r>
              <a:rPr lang="nl-BE" sz="18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nl-BE" sz="1050" u="sng" dirty="0">
                <a:solidFill>
                  <a:schemeClr val="hlink"/>
                </a:solidFill>
                <a:hlinkClick r:id="rId3"/>
              </a:rPr>
              <a:t>https://overheid.vlaanderen.be/opleiding/oslo-trapeze?_cldee=a2V2aW4uaGFsZXlkdEB2bGFhbmRlcmVuLmJl&amp;recipientid=contact-6ce4a8517dd3e811a972000d3ab98582-989da9acbb4241e4829946d2e8a0e828&amp;esid=a14015bf-09d4-eb11-bacc-000d3adccc13</a:t>
            </a:r>
            <a:endParaRPr sz="1050" dirty="0"/>
          </a:p>
        </p:txBody>
      </p:sp>
      <p:cxnSp>
        <p:nvCxnSpPr>
          <p:cNvPr id="721" name="Google Shape;721;p84"/>
          <p:cNvCxnSpPr/>
          <p:nvPr/>
        </p:nvCxnSpPr>
        <p:spPr>
          <a:xfrm rot="10800000">
            <a:off x="7873148" y="1909006"/>
            <a:ext cx="0" cy="570000"/>
          </a:xfrm>
          <a:prstGeom prst="straightConnector1">
            <a:avLst/>
          </a:prstGeom>
          <a:noFill/>
          <a:ln w="12700" cap="sq" cmpd="sng">
            <a:solidFill>
              <a:srgbClr val="F0D70F"/>
            </a:solidFill>
            <a:prstDash val="solid"/>
            <a:round/>
            <a:headEnd type="none" w="sm" len="sm"/>
            <a:tailEnd type="diamond" w="med" len="med"/>
          </a:ln>
        </p:spPr>
      </p:cxnSp>
      <p:sp>
        <p:nvSpPr>
          <p:cNvPr id="722" name="Google Shape;722;p84"/>
          <p:cNvSpPr txBox="1"/>
          <p:nvPr/>
        </p:nvSpPr>
        <p:spPr>
          <a:xfrm>
            <a:off x="7943275" y="1875400"/>
            <a:ext cx="909900" cy="476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16th</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i="0" u="none" strike="noStrike" cap="none">
                <a:solidFill>
                  <a:schemeClr val="dk1"/>
                </a:solidFill>
                <a:latin typeface="Calibri"/>
                <a:ea typeface="Calibri"/>
                <a:cs typeface="Calibri"/>
                <a:sym typeface="Calibri"/>
              </a:rPr>
              <a:t>Themati</a:t>
            </a:r>
            <a:r>
              <a:rPr lang="nl-BE" sz="750" b="1">
                <a:solidFill>
                  <a:schemeClr val="dk1"/>
                </a:solidFill>
                <a:latin typeface="Calibri"/>
                <a:ea typeface="Calibri"/>
                <a:cs typeface="Calibri"/>
                <a:sym typeface="Calibri"/>
              </a:rPr>
              <a:t>c </a:t>
            </a:r>
            <a:endParaRPr sz="75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50"/>
              <a:buFont typeface="Arial"/>
              <a:buNone/>
            </a:pPr>
            <a:r>
              <a:rPr lang="nl-BE" sz="750" b="1">
                <a:solidFill>
                  <a:schemeClr val="dk1"/>
                </a:solidFill>
                <a:latin typeface="Calibri"/>
                <a:ea typeface="Calibri"/>
                <a:cs typeface="Calibri"/>
                <a:sym typeface="Calibri"/>
              </a:rPr>
              <a:t>workshop 4</a:t>
            </a:r>
            <a:endParaRPr sz="750" b="1">
              <a:solidFill>
                <a:schemeClr val="dk1"/>
              </a:solidFill>
              <a:latin typeface="Calibri"/>
              <a:ea typeface="Calibri"/>
              <a:cs typeface="Calibri"/>
              <a:sym typeface="Calibri"/>
            </a:endParaRPr>
          </a:p>
        </p:txBody>
      </p:sp>
      <p:cxnSp>
        <p:nvCxnSpPr>
          <p:cNvPr id="723" name="Google Shape;723;p84"/>
          <p:cNvCxnSpPr/>
          <p:nvPr/>
        </p:nvCxnSpPr>
        <p:spPr>
          <a:xfrm>
            <a:off x="8177948" y="2663605"/>
            <a:ext cx="0" cy="407700"/>
          </a:xfrm>
          <a:prstGeom prst="straightConnector1">
            <a:avLst/>
          </a:prstGeom>
          <a:noFill/>
          <a:ln w="12700" cap="sq" cmpd="sng">
            <a:solidFill>
              <a:srgbClr val="F0D70F"/>
            </a:solidFill>
            <a:prstDash val="solid"/>
            <a:round/>
            <a:headEnd type="none" w="sm" len="sm"/>
            <a:tailEnd type="diamond" w="med" len="med"/>
          </a:ln>
        </p:spPr>
      </p:cxnSp>
      <p:sp>
        <p:nvSpPr>
          <p:cNvPr id="724" name="Google Shape;724;p84"/>
          <p:cNvSpPr txBox="1"/>
          <p:nvPr/>
        </p:nvSpPr>
        <p:spPr>
          <a:xfrm>
            <a:off x="7189997" y="2767149"/>
            <a:ext cx="909900" cy="381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238"/>
              <a:buFont typeface="Arial"/>
              <a:buNone/>
            </a:pPr>
            <a:r>
              <a:rPr lang="nl-BE" sz="1238">
                <a:solidFill>
                  <a:schemeClr val="dk1"/>
                </a:solidFill>
                <a:latin typeface="Calibri"/>
                <a:ea typeface="Calibri"/>
                <a:cs typeface="Calibri"/>
                <a:sym typeface="Calibri"/>
              </a:rPr>
              <a:t>23th</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a:solidFill>
                  <a:schemeClr val="dk1"/>
                </a:solidFill>
                <a:latin typeface="Calibri"/>
                <a:ea typeface="Calibri"/>
                <a:cs typeface="Calibri"/>
                <a:sym typeface="Calibri"/>
              </a:rPr>
              <a:t>Start public </a:t>
            </a:r>
            <a:endParaRPr sz="750" b="1">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750"/>
              <a:buFont typeface="Arial"/>
              <a:buNone/>
            </a:pPr>
            <a:r>
              <a:rPr lang="nl-BE" sz="750" b="1">
                <a:solidFill>
                  <a:schemeClr val="dk1"/>
                </a:solidFill>
                <a:latin typeface="Calibri"/>
                <a:ea typeface="Calibri"/>
                <a:cs typeface="Calibri"/>
                <a:sym typeface="Calibri"/>
              </a:rPr>
              <a:t>review</a:t>
            </a:r>
            <a:endParaRPr sz="1050" b="1" i="0" u="none" strike="noStrike" cap="none">
              <a:solidFill>
                <a:srgbClr val="000000"/>
              </a:solidFill>
              <a:latin typeface="Arial"/>
              <a:ea typeface="Arial"/>
              <a:cs typeface="Arial"/>
              <a:sym typeface="Arial"/>
            </a:endParaRPr>
          </a:p>
        </p:txBody>
      </p:sp>
      <p:sp>
        <p:nvSpPr>
          <p:cNvPr id="725" name="Google Shape;725;p84"/>
          <p:cNvSpPr/>
          <p:nvPr/>
        </p:nvSpPr>
        <p:spPr>
          <a:xfrm>
            <a:off x="4827138" y="1821898"/>
            <a:ext cx="777000" cy="547500"/>
          </a:xfrm>
          <a:prstGeom prst="rect">
            <a:avLst/>
          </a:prstGeom>
          <a:noFill/>
          <a:ln w="952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84"/>
          <p:cNvSpPr/>
          <p:nvPr/>
        </p:nvSpPr>
        <p:spPr>
          <a:xfrm>
            <a:off x="5126088" y="1443547"/>
            <a:ext cx="179100" cy="351600"/>
          </a:xfrm>
          <a:prstGeom prst="downArrow">
            <a:avLst>
              <a:gd name="adj1" fmla="val 50000"/>
              <a:gd name="adj2" fmla="val 50000"/>
            </a:avLst>
          </a:prstGeom>
          <a:solidFill>
            <a:srgbClr val="EA9999"/>
          </a:solidFill>
          <a:ln w="25400" cap="flat" cmpd="sng">
            <a:solidFill>
              <a:srgbClr val="66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27" name="Google Shape;727;p84"/>
          <p:cNvSpPr txBox="1"/>
          <p:nvPr/>
        </p:nvSpPr>
        <p:spPr>
          <a:xfrm>
            <a:off x="4661238" y="1224771"/>
            <a:ext cx="1108800" cy="234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dirty="0">
                <a:solidFill>
                  <a:srgbClr val="373636"/>
                </a:solidFill>
              </a:rPr>
              <a:t>Next workshop</a:t>
            </a:r>
            <a:endParaRPr sz="500" b="0" i="0" u="none" strike="noStrike" cap="none" dirty="0">
              <a:solidFill>
                <a:srgbClr val="373636"/>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124"/>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sz="4800" b="1" dirty="0" err="1">
                <a:solidFill>
                  <a:srgbClr val="4C4C4C"/>
                </a:solidFill>
              </a:rPr>
              <a:t>Thank</a:t>
            </a:r>
            <a:r>
              <a:rPr lang="nl-BE" sz="4800" b="1" dirty="0">
                <a:solidFill>
                  <a:srgbClr val="4C4C4C"/>
                </a:solidFill>
              </a:rPr>
              <a:t> </a:t>
            </a:r>
            <a:r>
              <a:rPr lang="nl-BE" sz="4800" b="1" dirty="0" err="1">
                <a:solidFill>
                  <a:srgbClr val="4C4C4C"/>
                </a:solidFill>
              </a:rPr>
              <a:t>you</a:t>
            </a:r>
            <a:r>
              <a:rPr lang="nl-BE" sz="4800" b="1" dirty="0">
                <a:solidFill>
                  <a:srgbClr val="4C4C4C"/>
                </a:solidFill>
              </a:rPr>
              <a:t>!</a:t>
            </a:r>
            <a:endParaRPr sz="4800" dirty="0"/>
          </a:p>
        </p:txBody>
      </p:sp>
      <p:sp>
        <p:nvSpPr>
          <p:cNvPr id="1321" name="Google Shape;1321;p124"/>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000" b="1"/>
              <a:t>Agenda</a:t>
            </a:r>
            <a:endParaRPr sz="1200"/>
          </a:p>
        </p:txBody>
      </p:sp>
      <p:pic>
        <p:nvPicPr>
          <p:cNvPr id="468" name="Google Shape;468;p79"/>
          <p:cNvPicPr preferRelativeResize="0"/>
          <p:nvPr/>
        </p:nvPicPr>
        <p:blipFill rotWithShape="1">
          <a:blip r:embed="rId3">
            <a:alphaModFix amt="40000"/>
          </a:blip>
          <a:srcRect l="36146" r="27790"/>
          <a:stretch/>
        </p:blipFill>
        <p:spPr>
          <a:xfrm>
            <a:off x="6361550" y="2675"/>
            <a:ext cx="2782449" cy="5143501"/>
          </a:xfrm>
          <a:prstGeom prst="rect">
            <a:avLst/>
          </a:prstGeom>
          <a:noFill/>
          <a:ln>
            <a:noFill/>
          </a:ln>
        </p:spPr>
      </p:pic>
      <p:sp>
        <p:nvSpPr>
          <p:cNvPr id="469" name="Google Shape;469;p79"/>
          <p:cNvSpPr txBox="1"/>
          <p:nvPr/>
        </p:nvSpPr>
        <p:spPr>
          <a:xfrm>
            <a:off x="2420100" y="12741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err="1">
                <a:solidFill>
                  <a:srgbClr val="666666"/>
                </a:solidFill>
              </a:rPr>
              <a:t>Welcome</a:t>
            </a:r>
            <a:r>
              <a:rPr lang="nl-BE" sz="1000" dirty="0">
                <a:solidFill>
                  <a:srgbClr val="666666"/>
                </a:solidFill>
              </a:rPr>
              <a:t>: </a:t>
            </a:r>
            <a:r>
              <a:rPr lang="nl-BE" sz="1000" dirty="0" err="1">
                <a:solidFill>
                  <a:srgbClr val="666666"/>
                </a:solidFill>
              </a:rPr>
              <a:t>Who</a:t>
            </a:r>
            <a:r>
              <a:rPr lang="nl-BE" sz="1000" dirty="0">
                <a:solidFill>
                  <a:srgbClr val="666666"/>
                </a:solidFill>
              </a:rPr>
              <a:t> is </a:t>
            </a:r>
            <a:r>
              <a:rPr lang="nl-BE" sz="1000" dirty="0" err="1">
                <a:solidFill>
                  <a:srgbClr val="666666"/>
                </a:solidFill>
              </a:rPr>
              <a:t>who</a:t>
            </a:r>
            <a:r>
              <a:rPr lang="nl-BE" sz="1000" dirty="0">
                <a:solidFill>
                  <a:srgbClr val="666666"/>
                </a:solidFill>
              </a:rPr>
              <a:t>		5 min</a:t>
            </a:r>
            <a:endParaRPr sz="1000" dirty="0">
              <a:solidFill>
                <a:srgbClr val="666666"/>
              </a:solidFill>
            </a:endParaRPr>
          </a:p>
        </p:txBody>
      </p:sp>
      <p:sp>
        <p:nvSpPr>
          <p:cNvPr id="470" name="Google Shape;470;p79"/>
          <p:cNvSpPr/>
          <p:nvPr/>
        </p:nvSpPr>
        <p:spPr>
          <a:xfrm>
            <a:off x="2229302" y="261641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471" name="Google Shape;471;p79"/>
          <p:cNvCxnSpPr>
            <a:endCxn id="472" idx="4"/>
          </p:cNvCxnSpPr>
          <p:nvPr/>
        </p:nvCxnSpPr>
        <p:spPr>
          <a:xfrm>
            <a:off x="2265302" y="1442399"/>
            <a:ext cx="2400" cy="2421900"/>
          </a:xfrm>
          <a:prstGeom prst="straightConnector1">
            <a:avLst/>
          </a:prstGeom>
          <a:noFill/>
          <a:ln w="28575" cap="flat" cmpd="sng">
            <a:solidFill>
              <a:srgbClr val="7D7D7D"/>
            </a:solidFill>
            <a:prstDash val="solid"/>
            <a:round/>
            <a:headEnd type="none" w="med" len="med"/>
            <a:tailEnd type="none" w="med" len="med"/>
          </a:ln>
        </p:spPr>
      </p:cxnSp>
      <p:sp>
        <p:nvSpPr>
          <p:cNvPr id="473" name="Google Shape;473;p79"/>
          <p:cNvSpPr/>
          <p:nvPr/>
        </p:nvSpPr>
        <p:spPr>
          <a:xfrm>
            <a:off x="2229302" y="1360838"/>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4" name="Google Shape;474;p79"/>
          <p:cNvSpPr/>
          <p:nvPr/>
        </p:nvSpPr>
        <p:spPr>
          <a:xfrm>
            <a:off x="2229302" y="219481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5" name="Google Shape;475;p79"/>
          <p:cNvSpPr/>
          <p:nvPr/>
        </p:nvSpPr>
        <p:spPr>
          <a:xfrm>
            <a:off x="2229302" y="2979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6" name="Google Shape;476;p79"/>
          <p:cNvSpPr/>
          <p:nvPr/>
        </p:nvSpPr>
        <p:spPr>
          <a:xfrm>
            <a:off x="2229302" y="3396874"/>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7" name="Google Shape;477;p79"/>
          <p:cNvSpPr/>
          <p:nvPr/>
        </p:nvSpPr>
        <p:spPr>
          <a:xfrm>
            <a:off x="2228843" y="261180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8" name="Google Shape;478;p79"/>
          <p:cNvSpPr/>
          <p:nvPr/>
        </p:nvSpPr>
        <p:spPr>
          <a:xfrm>
            <a:off x="2229302" y="1777827"/>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9" name="Google Shape;479;p79"/>
          <p:cNvSpPr txBox="1"/>
          <p:nvPr/>
        </p:nvSpPr>
        <p:spPr>
          <a:xfrm>
            <a:off x="2420100" y="16911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rgbClr val="666666"/>
                </a:solidFill>
              </a:rPr>
              <a:t>The reason for this trajectory</a:t>
            </a:r>
            <a:r>
              <a:rPr lang="nl-NL" sz="1000" dirty="0">
                <a:solidFill>
                  <a:srgbClr val="666666"/>
                </a:solidFill>
              </a:rPr>
              <a:t>		10 min</a:t>
            </a:r>
          </a:p>
        </p:txBody>
      </p:sp>
      <p:sp>
        <p:nvSpPr>
          <p:cNvPr id="480" name="Google Shape;480;p79"/>
          <p:cNvSpPr txBox="1"/>
          <p:nvPr/>
        </p:nvSpPr>
        <p:spPr>
          <a:xfrm>
            <a:off x="2420100" y="21081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a:solidFill>
                  <a:srgbClr val="666666"/>
                </a:solidFill>
              </a:rPr>
              <a:t>Summary of </a:t>
            </a:r>
            <a:r>
              <a:rPr lang="nl-BE" sz="1000" dirty="0" err="1">
                <a:solidFill>
                  <a:srgbClr val="666666"/>
                </a:solidFill>
              </a:rPr>
              <a:t>the</a:t>
            </a:r>
            <a:r>
              <a:rPr lang="nl-BE" sz="1000" dirty="0">
                <a:solidFill>
                  <a:srgbClr val="666666"/>
                </a:solidFill>
              </a:rPr>
              <a:t> </a:t>
            </a:r>
            <a:r>
              <a:rPr lang="nl-BE" sz="1000" dirty="0" err="1">
                <a:solidFill>
                  <a:srgbClr val="666666"/>
                </a:solidFill>
              </a:rPr>
              <a:t>previous</a:t>
            </a:r>
            <a:r>
              <a:rPr lang="nl-BE" sz="1000" dirty="0">
                <a:solidFill>
                  <a:srgbClr val="666666"/>
                </a:solidFill>
              </a:rPr>
              <a:t> workshop	10 min</a:t>
            </a:r>
            <a:endParaRPr sz="1000" dirty="0">
              <a:solidFill>
                <a:srgbClr val="666666"/>
              </a:solidFill>
            </a:endParaRPr>
          </a:p>
        </p:txBody>
      </p:sp>
      <p:sp>
        <p:nvSpPr>
          <p:cNvPr id="481" name="Google Shape;481;p79"/>
          <p:cNvSpPr txBox="1"/>
          <p:nvPr/>
        </p:nvSpPr>
        <p:spPr>
          <a:xfrm>
            <a:off x="2420100" y="36966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err="1">
                <a:solidFill>
                  <a:srgbClr val="666666"/>
                </a:solidFill>
              </a:rPr>
              <a:t>Q&amp;A</a:t>
            </a:r>
            <a:r>
              <a:rPr lang="nl-BE" sz="1000" dirty="0">
                <a:solidFill>
                  <a:srgbClr val="666666"/>
                </a:solidFill>
              </a:rPr>
              <a:t> </a:t>
            </a:r>
            <a:r>
              <a:rPr lang="nl-BE" sz="1000" dirty="0" err="1">
                <a:solidFill>
                  <a:srgbClr val="666666"/>
                </a:solidFill>
              </a:rPr>
              <a:t>and</a:t>
            </a:r>
            <a:r>
              <a:rPr lang="nl-BE" sz="1000" dirty="0">
                <a:solidFill>
                  <a:srgbClr val="666666"/>
                </a:solidFill>
              </a:rPr>
              <a:t> next steps		10 min</a:t>
            </a:r>
            <a:endParaRPr sz="1000" dirty="0">
              <a:solidFill>
                <a:srgbClr val="666666"/>
              </a:solidFill>
            </a:endParaRPr>
          </a:p>
        </p:txBody>
      </p:sp>
      <p:sp>
        <p:nvSpPr>
          <p:cNvPr id="482" name="Google Shape;482;p79"/>
          <p:cNvSpPr txBox="1"/>
          <p:nvPr/>
        </p:nvSpPr>
        <p:spPr>
          <a:xfrm>
            <a:off x="2420100" y="2509386"/>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rgbClr val="666666"/>
                </a:solidFill>
              </a:rPr>
              <a:t>Scoping of core consent		30 min</a:t>
            </a:r>
            <a:endParaRPr sz="1000" dirty="0">
              <a:solidFill>
                <a:srgbClr val="666666"/>
              </a:solidFill>
            </a:endParaRPr>
          </a:p>
        </p:txBody>
      </p:sp>
      <p:sp>
        <p:nvSpPr>
          <p:cNvPr id="472" name="Google Shape;472;p79"/>
          <p:cNvSpPr/>
          <p:nvPr/>
        </p:nvSpPr>
        <p:spPr>
          <a:xfrm>
            <a:off x="2227202" y="378329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84" name="Google Shape;484;p79"/>
          <p:cNvSpPr txBox="1"/>
          <p:nvPr/>
        </p:nvSpPr>
        <p:spPr>
          <a:xfrm>
            <a:off x="2420100" y="2895812"/>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err="1">
                <a:solidFill>
                  <a:srgbClr val="666666"/>
                </a:solidFill>
              </a:rPr>
              <a:t>UML</a:t>
            </a:r>
            <a:r>
              <a:rPr lang="nl-BE" sz="1000" dirty="0">
                <a:solidFill>
                  <a:srgbClr val="666666"/>
                </a:solidFill>
              </a:rPr>
              <a:t>: </a:t>
            </a:r>
            <a:r>
              <a:rPr lang="nl-BE" sz="1000" dirty="0" err="1">
                <a:solidFill>
                  <a:srgbClr val="666666"/>
                </a:solidFill>
              </a:rPr>
              <a:t>main</a:t>
            </a:r>
            <a:r>
              <a:rPr lang="nl-BE" sz="1000" dirty="0">
                <a:solidFill>
                  <a:srgbClr val="666666"/>
                </a:solidFill>
              </a:rPr>
              <a:t> </a:t>
            </a:r>
            <a:r>
              <a:rPr lang="nl-BE" sz="1000" dirty="0" err="1">
                <a:solidFill>
                  <a:srgbClr val="666666"/>
                </a:solidFill>
              </a:rPr>
              <a:t>concepts</a:t>
            </a:r>
            <a:r>
              <a:rPr lang="nl-BE" sz="1000" dirty="0">
                <a:solidFill>
                  <a:srgbClr val="666666"/>
                </a:solidFill>
              </a:rPr>
              <a:t>		10 min</a:t>
            </a:r>
            <a:endParaRPr sz="1000" dirty="0">
              <a:solidFill>
                <a:srgbClr val="666666"/>
              </a:solidFill>
            </a:endParaRPr>
          </a:p>
        </p:txBody>
      </p:sp>
      <p:sp>
        <p:nvSpPr>
          <p:cNvPr id="485" name="Google Shape;485;p79"/>
          <p:cNvSpPr/>
          <p:nvPr/>
        </p:nvSpPr>
        <p:spPr>
          <a:xfrm>
            <a:off x="649800" y="2686350"/>
            <a:ext cx="1579500" cy="300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sz="1100" dirty="0"/>
              <a:t>         15 min. break</a:t>
            </a:r>
            <a:endParaRPr sz="1100" dirty="0"/>
          </a:p>
        </p:txBody>
      </p:sp>
      <p:pic>
        <p:nvPicPr>
          <p:cNvPr id="486" name="Google Shape;486;p79"/>
          <p:cNvPicPr preferRelativeResize="0"/>
          <p:nvPr/>
        </p:nvPicPr>
        <p:blipFill rotWithShape="1">
          <a:blip r:embed="rId4">
            <a:alphaModFix/>
          </a:blip>
          <a:srcRect l="21775" r="23125"/>
          <a:stretch/>
        </p:blipFill>
        <p:spPr>
          <a:xfrm>
            <a:off x="705800" y="2686350"/>
            <a:ext cx="314871" cy="300000"/>
          </a:xfrm>
          <a:prstGeom prst="rect">
            <a:avLst/>
          </a:prstGeom>
          <a:noFill/>
          <a:ln>
            <a:noFill/>
          </a:ln>
        </p:spPr>
      </p:pic>
      <p:sp>
        <p:nvSpPr>
          <p:cNvPr id="22" name="Google Shape;482;p79">
            <a:extLst>
              <a:ext uri="{FF2B5EF4-FFF2-40B4-BE49-F238E27FC236}">
                <a16:creationId xmlns:a16="http://schemas.microsoft.com/office/drawing/2014/main" id="{342AA208-3444-4596-8D41-F6BD4A654309}"/>
              </a:ext>
            </a:extLst>
          </p:cNvPr>
          <p:cNvSpPr txBox="1"/>
          <p:nvPr/>
        </p:nvSpPr>
        <p:spPr>
          <a:xfrm>
            <a:off x="2420100" y="3310174"/>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rgbClr val="666666"/>
                </a:solidFill>
              </a:rPr>
              <a:t>Discussing the draft model		60 min</a:t>
            </a:r>
            <a:endParaRPr sz="1000" dirty="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8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dirty="0" err="1">
                <a:solidFill>
                  <a:srgbClr val="000000"/>
                </a:solidFill>
                <a:latin typeface="Arial"/>
                <a:ea typeface="Arial"/>
                <a:cs typeface="Arial"/>
                <a:sym typeface="Arial"/>
              </a:rPr>
              <a:t>Who</a:t>
            </a:r>
            <a:r>
              <a:rPr lang="nl-BE" sz="3200" b="1" i="0" u="none" strike="noStrike" cap="none" dirty="0">
                <a:solidFill>
                  <a:srgbClr val="000000"/>
                </a:solidFill>
                <a:latin typeface="Arial"/>
                <a:ea typeface="Arial"/>
                <a:cs typeface="Arial"/>
                <a:sym typeface="Arial"/>
              </a:rPr>
              <a:t> is </a:t>
            </a:r>
            <a:r>
              <a:rPr lang="nl-BE" sz="3200" b="1" i="0" u="none" strike="noStrike" cap="none" dirty="0" err="1">
                <a:solidFill>
                  <a:srgbClr val="000000"/>
                </a:solidFill>
                <a:latin typeface="Arial"/>
                <a:ea typeface="Arial"/>
                <a:cs typeface="Arial"/>
                <a:sym typeface="Arial"/>
              </a:rPr>
              <a:t>who</a:t>
            </a:r>
            <a:r>
              <a:rPr lang="nl-BE" sz="3200" b="1"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pic>
        <p:nvPicPr>
          <p:cNvPr id="492" name="Google Shape;492;p80"/>
          <p:cNvPicPr preferRelativeResize="0"/>
          <p:nvPr/>
        </p:nvPicPr>
        <p:blipFill rotWithShape="1">
          <a:blip r:embed="rId3">
            <a:alphaModFix/>
          </a:blip>
          <a:srcRect t="129" b="119"/>
          <a:stretch/>
        </p:blipFill>
        <p:spPr>
          <a:xfrm>
            <a:off x="686575" y="1410122"/>
            <a:ext cx="1614549" cy="1614549"/>
          </a:xfrm>
          <a:prstGeom prst="rect">
            <a:avLst/>
          </a:prstGeom>
          <a:noFill/>
          <a:ln>
            <a:noFill/>
          </a:ln>
        </p:spPr>
      </p:pic>
      <p:sp>
        <p:nvSpPr>
          <p:cNvPr id="494" name="Google Shape;494;p80"/>
          <p:cNvSpPr txBox="1"/>
          <p:nvPr/>
        </p:nvSpPr>
        <p:spPr>
          <a:xfrm>
            <a:off x="8218450" y="740075"/>
            <a:ext cx="5328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Proxima Nova"/>
                <a:ea typeface="Proxima Nova"/>
                <a:cs typeface="Proxima Nova"/>
                <a:sym typeface="Proxima Nova"/>
              </a:rPr>
              <a:t>5’</a:t>
            </a:r>
            <a:endParaRPr sz="1400" b="0" i="0" u="none" strike="noStrike" cap="none">
              <a:solidFill>
                <a:srgbClr val="000000"/>
              </a:solidFill>
              <a:latin typeface="Proxima Nova"/>
              <a:ea typeface="Proxima Nova"/>
              <a:cs typeface="Proxima Nova"/>
              <a:sym typeface="Proxima Nova"/>
            </a:endParaRPr>
          </a:p>
        </p:txBody>
      </p:sp>
      <p:sp>
        <p:nvSpPr>
          <p:cNvPr id="495" name="Google Shape;495;p80"/>
          <p:cNvSpPr/>
          <p:nvPr/>
        </p:nvSpPr>
        <p:spPr>
          <a:xfrm>
            <a:off x="8297225" y="185052"/>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6" name="Google Shape;496;p80"/>
          <p:cNvPicPr preferRelativeResize="0"/>
          <p:nvPr/>
        </p:nvPicPr>
        <p:blipFill rotWithShape="1">
          <a:blip r:embed="rId4">
            <a:alphaModFix/>
          </a:blip>
          <a:srcRect r="-341"/>
          <a:stretch/>
        </p:blipFill>
        <p:spPr>
          <a:xfrm>
            <a:off x="3072575" y="1197875"/>
            <a:ext cx="5383274" cy="2361199"/>
          </a:xfrm>
          <a:prstGeom prst="rect">
            <a:avLst/>
          </a:prstGeom>
          <a:noFill/>
          <a:ln>
            <a:noFill/>
          </a:ln>
        </p:spPr>
      </p:pic>
      <p:sp>
        <p:nvSpPr>
          <p:cNvPr id="8" name="Oval 7">
            <a:extLst>
              <a:ext uri="{FF2B5EF4-FFF2-40B4-BE49-F238E27FC236}">
                <a16:creationId xmlns:a16="http://schemas.microsoft.com/office/drawing/2014/main" id="{3CA1EF34-704E-4BCE-9415-A3C4CCA796DE}"/>
              </a:ext>
            </a:extLst>
          </p:cNvPr>
          <p:cNvSpPr/>
          <p:nvPr/>
        </p:nvSpPr>
        <p:spPr>
          <a:xfrm>
            <a:off x="7707086" y="45720"/>
            <a:ext cx="2194560" cy="716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err="1"/>
              <a:t>WIP</a:t>
            </a:r>
            <a:endParaRPr lang="en-GB"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1"/>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GB" b="1" dirty="0">
                <a:solidFill>
                  <a:srgbClr val="4C4C4C"/>
                </a:solidFill>
              </a:rPr>
              <a:t>Rationale for this trajectory and summary of the previous workshop</a:t>
            </a:r>
            <a:endParaRPr dirty="0"/>
          </a:p>
        </p:txBody>
      </p:sp>
      <p:sp>
        <p:nvSpPr>
          <p:cNvPr id="502" name="Google Shape;502;p81"/>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3" name="Google Shape;503;p81"/>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a:t>What is TRAPEZE</a:t>
            </a:r>
            <a:r>
              <a:rPr lang="nl-BE" sz="3200" b="1"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80" name="Google Shape;280;p44"/>
          <p:cNvSpPr txBox="1"/>
          <p:nvPr/>
        </p:nvSpPr>
        <p:spPr>
          <a:xfrm>
            <a:off x="745175" y="1004625"/>
            <a:ext cx="7770300" cy="2703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nl-BE" sz="1350">
                <a:solidFill>
                  <a:srgbClr val="333333"/>
                </a:solidFill>
                <a:highlight>
                  <a:srgbClr val="FFFFFF"/>
                </a:highlight>
              </a:rPr>
              <a:t>TRAPEZE is a project, financed by the European Commission, that delivers a platform as a solution for organisations and citizens with some concrete objectives on security and privacy. </a:t>
            </a:r>
            <a:endParaRPr sz="1300" b="1"/>
          </a:p>
          <a:p>
            <a:pPr marL="0" marR="0" lvl="0" indent="0" algn="l" rtl="0">
              <a:lnSpc>
                <a:spcPct val="115000"/>
              </a:lnSpc>
              <a:spcBef>
                <a:spcPts val="0"/>
              </a:spcBef>
              <a:spcAft>
                <a:spcPts val="0"/>
              </a:spcAft>
              <a:buNone/>
            </a:pPr>
            <a:endParaRPr sz="1300" b="1"/>
          </a:p>
          <a:p>
            <a:pPr marL="0" marR="0" lvl="0" indent="0" algn="l" rtl="0">
              <a:lnSpc>
                <a:spcPct val="115000"/>
              </a:lnSpc>
              <a:spcBef>
                <a:spcPts val="0"/>
              </a:spcBef>
              <a:spcAft>
                <a:spcPts val="0"/>
              </a:spcAft>
              <a:buNone/>
            </a:pPr>
            <a:r>
              <a:rPr lang="nl-BE" sz="1300" b="1"/>
              <a:t>It aims to:</a:t>
            </a:r>
            <a:endParaRPr sz="1300" b="1"/>
          </a:p>
          <a:p>
            <a:pPr marL="457200" marR="0" lvl="0" indent="-311150" algn="l" rtl="0">
              <a:lnSpc>
                <a:spcPct val="115000"/>
              </a:lnSpc>
              <a:spcBef>
                <a:spcPts val="0"/>
              </a:spcBef>
              <a:spcAft>
                <a:spcPts val="0"/>
              </a:spcAft>
              <a:buClr>
                <a:srgbClr val="000000"/>
              </a:buClr>
              <a:buSzPts val="1300"/>
              <a:buFont typeface="Arial"/>
              <a:buChar char="●"/>
            </a:pPr>
            <a:r>
              <a:rPr lang="nl-BE" sz="1300"/>
              <a:t>Bring stakeholders together under a common framework;</a:t>
            </a:r>
            <a:endParaRPr sz="1300"/>
          </a:p>
          <a:p>
            <a:pPr marL="457200" marR="0" lvl="0" indent="-311150" algn="l" rtl="0">
              <a:lnSpc>
                <a:spcPct val="115000"/>
              </a:lnSpc>
              <a:spcBef>
                <a:spcPts val="0"/>
              </a:spcBef>
              <a:spcAft>
                <a:spcPts val="0"/>
              </a:spcAft>
              <a:buSzPts val="1300"/>
              <a:buChar char="●"/>
            </a:pPr>
            <a:r>
              <a:rPr lang="nl-BE" sz="1300"/>
              <a:t>Provide citizens with the necessary tools and know-how to manage their security and privacy;</a:t>
            </a:r>
            <a:endParaRPr sz="1300"/>
          </a:p>
          <a:p>
            <a:pPr marL="457200" marR="0" lvl="0" indent="-311150" algn="l" rtl="0">
              <a:lnSpc>
                <a:spcPct val="115000"/>
              </a:lnSpc>
              <a:spcBef>
                <a:spcPts val="0"/>
              </a:spcBef>
              <a:spcAft>
                <a:spcPts val="0"/>
              </a:spcAft>
              <a:buSzPts val="1300"/>
              <a:buChar char="●"/>
            </a:pPr>
            <a:r>
              <a:rPr lang="nl-BE" sz="1300"/>
              <a:t>Supporte consent mechanisms and verifying that data is used appropriately;</a:t>
            </a:r>
            <a:endParaRPr sz="1300"/>
          </a:p>
          <a:p>
            <a:pPr marL="457200" marR="0" lvl="0" indent="-311150" algn="l" rtl="0">
              <a:lnSpc>
                <a:spcPct val="115000"/>
              </a:lnSpc>
              <a:spcBef>
                <a:spcPts val="0"/>
              </a:spcBef>
              <a:spcAft>
                <a:spcPts val="0"/>
              </a:spcAft>
              <a:buSzPts val="1300"/>
              <a:buChar char="●"/>
            </a:pPr>
            <a:r>
              <a:rPr lang="nl-BE" sz="1300"/>
              <a:t>Restore citizens' trust in the digital economy by implementing 'log integrity' and 'non-repudiation';</a:t>
            </a:r>
            <a:endParaRPr sz="1300"/>
          </a:p>
          <a:p>
            <a:pPr marL="457200" marR="0" lvl="0" indent="-311150" algn="l" rtl="0">
              <a:lnSpc>
                <a:spcPct val="115000"/>
              </a:lnSpc>
              <a:spcBef>
                <a:spcPts val="0"/>
              </a:spcBef>
              <a:spcAft>
                <a:spcPts val="0"/>
              </a:spcAft>
              <a:buSzPts val="1300"/>
              <a:buChar char="●"/>
            </a:pPr>
            <a:r>
              <a:rPr lang="nl-BE" sz="1300"/>
              <a:t>Build up 'data lineage' and 'transparency by design' and</a:t>
            </a:r>
            <a:endParaRPr sz="1300"/>
          </a:p>
          <a:p>
            <a:pPr marL="457200" marR="0" lvl="0" indent="-311150" algn="l" rtl="0">
              <a:lnSpc>
                <a:spcPct val="115000"/>
              </a:lnSpc>
              <a:spcBef>
                <a:spcPts val="0"/>
              </a:spcBef>
              <a:spcAft>
                <a:spcPts val="0"/>
              </a:spcAft>
              <a:buSzPts val="1300"/>
              <a:buChar char="●"/>
            </a:pPr>
            <a:r>
              <a:rPr lang="nl-BE" sz="1300"/>
              <a:t>Illustrate its usefulness by applicing it in 3 domains, namely government, telecom and financial sector.</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p4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a:t>What is expected</a:t>
            </a:r>
            <a:r>
              <a:rPr lang="nl-BE" sz="3200" b="1"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87" name="Google Shape;287;p45"/>
          <p:cNvSpPr txBox="1"/>
          <p:nvPr/>
        </p:nvSpPr>
        <p:spPr>
          <a:xfrm>
            <a:off x="745175" y="1385625"/>
            <a:ext cx="7483800" cy="20049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000000"/>
              </a:buClr>
              <a:buSzPts val="1300"/>
              <a:buFont typeface="Arial"/>
              <a:buChar char="●"/>
            </a:pPr>
            <a:r>
              <a:rPr lang="nl-BE" sz="1300" dirty="0"/>
              <a:t>The </a:t>
            </a:r>
            <a:r>
              <a:rPr lang="nl-BE" sz="1300" dirty="0" err="1"/>
              <a:t>objective</a:t>
            </a:r>
            <a:r>
              <a:rPr lang="nl-BE" sz="1300" dirty="0"/>
              <a:t> of </a:t>
            </a:r>
            <a:r>
              <a:rPr lang="nl-BE" sz="1300" dirty="0" err="1"/>
              <a:t>this</a:t>
            </a:r>
            <a:r>
              <a:rPr lang="nl-BE" sz="1300" dirty="0"/>
              <a:t> project is </a:t>
            </a:r>
            <a:r>
              <a:rPr lang="nl-BE" sz="1300" dirty="0" err="1"/>
              <a:t>to</a:t>
            </a:r>
            <a:r>
              <a:rPr lang="nl-BE" sz="1300" dirty="0"/>
              <a:t> manage </a:t>
            </a:r>
            <a:r>
              <a:rPr lang="nl-BE" sz="1300" b="1" dirty="0" err="1"/>
              <a:t>the</a:t>
            </a:r>
            <a:r>
              <a:rPr lang="nl-BE" sz="1300" b="1" dirty="0"/>
              <a:t> consent of </a:t>
            </a:r>
            <a:r>
              <a:rPr lang="nl-BE" sz="1300" b="1" dirty="0" err="1"/>
              <a:t>an</a:t>
            </a:r>
            <a:r>
              <a:rPr lang="nl-BE" sz="1300" b="1" dirty="0"/>
              <a:t> </a:t>
            </a:r>
            <a:r>
              <a:rPr lang="nl-BE" sz="1300" b="1" dirty="0" err="1"/>
              <a:t>agent’s</a:t>
            </a:r>
            <a:r>
              <a:rPr lang="nl-BE" sz="1300" b="1" dirty="0"/>
              <a:t> data exchange in a uniform, </a:t>
            </a:r>
            <a:r>
              <a:rPr lang="nl-BE" sz="1300" b="1" dirty="0" err="1"/>
              <a:t>standardised</a:t>
            </a:r>
            <a:r>
              <a:rPr lang="nl-BE" sz="1300" b="1" dirty="0"/>
              <a:t> </a:t>
            </a:r>
            <a:r>
              <a:rPr lang="nl-BE" sz="1300" b="1" dirty="0" err="1"/>
              <a:t>and</a:t>
            </a:r>
            <a:r>
              <a:rPr lang="nl-BE" sz="1300" b="1" dirty="0"/>
              <a:t> machine-</a:t>
            </a:r>
            <a:r>
              <a:rPr lang="nl-BE" sz="1300" b="1" dirty="0" err="1"/>
              <a:t>interpretable</a:t>
            </a:r>
            <a:r>
              <a:rPr lang="nl-BE" sz="1300" b="1" dirty="0"/>
              <a:t> </a:t>
            </a:r>
            <a:r>
              <a:rPr lang="nl-BE" sz="1300" b="1" dirty="0" err="1"/>
              <a:t>manner</a:t>
            </a:r>
            <a:r>
              <a:rPr lang="nl-BE" sz="1300" b="1" dirty="0"/>
              <a:t>.</a:t>
            </a:r>
            <a:br>
              <a:rPr lang="nl-BE" sz="1300" b="1" i="0" u="none" strike="noStrike" cap="none" dirty="0">
                <a:solidFill>
                  <a:srgbClr val="000000"/>
                </a:solidFill>
              </a:rPr>
            </a:br>
            <a:endParaRPr sz="900" b="1" i="0" u="none" strike="noStrike" cap="none" dirty="0">
              <a:solidFill>
                <a:srgbClr val="1C1A15"/>
              </a:solidFill>
            </a:endParaRPr>
          </a:p>
          <a:p>
            <a:pPr marL="457200" marR="0" lvl="0" indent="-311150" algn="l" rtl="0">
              <a:lnSpc>
                <a:spcPct val="100000"/>
              </a:lnSpc>
              <a:spcBef>
                <a:spcPts val="0"/>
              </a:spcBef>
              <a:spcAft>
                <a:spcPts val="0"/>
              </a:spcAft>
              <a:buSzPts val="1300"/>
              <a:buChar char="●"/>
            </a:pPr>
            <a:r>
              <a:rPr lang="nl-BE" sz="1300" dirty="0"/>
              <a:t>2-part </a:t>
            </a:r>
            <a:r>
              <a:rPr lang="nl-BE" sz="1300" dirty="0" err="1"/>
              <a:t>objective</a:t>
            </a:r>
            <a:r>
              <a:rPr lang="nl-BE" sz="1300" dirty="0"/>
              <a:t>, </a:t>
            </a:r>
            <a:r>
              <a:rPr lang="nl-BE" sz="1300" dirty="0" err="1"/>
              <a:t>namely</a:t>
            </a:r>
            <a:r>
              <a:rPr lang="nl-BE" sz="1300" dirty="0"/>
              <a:t>:</a:t>
            </a:r>
            <a:endParaRPr sz="1300" dirty="0"/>
          </a:p>
          <a:p>
            <a:pPr marL="914400" marR="0" lvl="1" indent="-311150" algn="l" rtl="0">
              <a:lnSpc>
                <a:spcPct val="100000"/>
              </a:lnSpc>
              <a:spcBef>
                <a:spcPts val="0"/>
              </a:spcBef>
              <a:spcAft>
                <a:spcPts val="0"/>
              </a:spcAft>
              <a:buSzPts val="1300"/>
              <a:buChar char="○"/>
            </a:pPr>
            <a:r>
              <a:rPr lang="nl-BE" sz="1300" dirty="0"/>
              <a:t>OSLO </a:t>
            </a:r>
            <a:r>
              <a:rPr lang="nl-BE" sz="1300" dirty="0" err="1"/>
              <a:t>trajectory</a:t>
            </a:r>
            <a:endParaRPr sz="1300" dirty="0"/>
          </a:p>
          <a:p>
            <a:pPr marL="914400" marR="0" lvl="1" indent="-311150" algn="l" rtl="0">
              <a:lnSpc>
                <a:spcPct val="100000"/>
              </a:lnSpc>
              <a:spcBef>
                <a:spcPts val="0"/>
              </a:spcBef>
              <a:spcAft>
                <a:spcPts val="0"/>
              </a:spcAft>
              <a:buSzPts val="1300"/>
              <a:buChar char="○"/>
            </a:pPr>
            <a:r>
              <a:rPr lang="nl-BE" sz="1300" dirty="0"/>
              <a:t>Application profile </a:t>
            </a:r>
            <a:r>
              <a:rPr lang="nl-BE" sz="1300" dirty="0" err="1"/>
              <a:t>for</a:t>
            </a:r>
            <a:r>
              <a:rPr lang="nl-BE" sz="1300" dirty="0"/>
              <a:t> a </a:t>
            </a:r>
            <a:r>
              <a:rPr lang="nl-BE" sz="1300" dirty="0" err="1"/>
              <a:t>wide</a:t>
            </a:r>
            <a:r>
              <a:rPr lang="nl-BE" sz="1300" dirty="0"/>
              <a:t> range of </a:t>
            </a:r>
            <a:r>
              <a:rPr lang="nl-BE" sz="1300" dirty="0" err="1"/>
              <a:t>use</a:t>
            </a:r>
            <a:r>
              <a:rPr lang="nl-BE" sz="1300" dirty="0"/>
              <a:t> cases, i.e.:</a:t>
            </a:r>
            <a:endParaRPr sz="1300" dirty="0"/>
          </a:p>
          <a:p>
            <a:pPr marL="1371600" marR="0" lvl="2" indent="-311150" algn="l" rtl="0">
              <a:lnSpc>
                <a:spcPct val="100000"/>
              </a:lnSpc>
              <a:spcBef>
                <a:spcPts val="0"/>
              </a:spcBef>
              <a:spcAft>
                <a:spcPts val="0"/>
              </a:spcAft>
              <a:buSzPts val="1300"/>
              <a:buChar char="■"/>
            </a:pPr>
            <a:r>
              <a:rPr lang="nl-BE" sz="1300" dirty="0"/>
              <a:t>As a </a:t>
            </a:r>
            <a:r>
              <a:rPr lang="nl-BE" sz="1300" dirty="0" err="1"/>
              <a:t>citizen</a:t>
            </a:r>
            <a:endParaRPr sz="1300" dirty="0"/>
          </a:p>
          <a:p>
            <a:pPr marL="1371600" marR="0" lvl="2" indent="-311150" algn="l" rtl="0">
              <a:lnSpc>
                <a:spcPct val="100000"/>
              </a:lnSpc>
              <a:spcBef>
                <a:spcPts val="0"/>
              </a:spcBef>
              <a:spcAft>
                <a:spcPts val="0"/>
              </a:spcAft>
              <a:buSzPts val="1300"/>
              <a:buChar char="■"/>
            </a:pPr>
            <a:r>
              <a:rPr lang="nl-BE" sz="1300" dirty="0"/>
              <a:t>As a business party </a:t>
            </a:r>
            <a:r>
              <a:rPr lang="nl-BE" sz="1300" dirty="0" err="1"/>
              <a:t>using</a:t>
            </a:r>
            <a:r>
              <a:rPr lang="nl-BE" sz="1300" dirty="0"/>
              <a:t> a </a:t>
            </a:r>
            <a:r>
              <a:rPr lang="nl-BE" sz="1300" dirty="0" err="1"/>
              <a:t>permission</a:t>
            </a:r>
            <a:endParaRPr sz="1300" dirty="0"/>
          </a:p>
          <a:p>
            <a:pPr marL="1371600" marR="0" lvl="2" indent="-311150" algn="l" rtl="0">
              <a:lnSpc>
                <a:spcPct val="100000"/>
              </a:lnSpc>
              <a:spcBef>
                <a:spcPts val="0"/>
              </a:spcBef>
              <a:spcAft>
                <a:spcPts val="0"/>
              </a:spcAft>
              <a:buSzPts val="1300"/>
              <a:buChar char="■"/>
            </a:pPr>
            <a:r>
              <a:rPr lang="nl-BE" sz="1300" dirty="0" err="1"/>
              <a:t>Use</a:t>
            </a:r>
            <a:r>
              <a:rPr lang="nl-BE" sz="1300" dirty="0"/>
              <a:t> cases </a:t>
            </a:r>
            <a:r>
              <a:rPr lang="nl-BE" sz="1300" dirty="0" err="1"/>
              <a:t>relating</a:t>
            </a:r>
            <a:r>
              <a:rPr lang="nl-BE" sz="1300" dirty="0"/>
              <a:t> </a:t>
            </a:r>
            <a:r>
              <a:rPr lang="nl-BE" sz="1300" dirty="0" err="1"/>
              <a:t>to</a:t>
            </a:r>
            <a:r>
              <a:rPr lang="nl-BE" sz="1300" dirty="0"/>
              <a:t> </a:t>
            </a:r>
            <a:r>
              <a:rPr lang="nl-BE" sz="1300" dirty="0" err="1"/>
              <a:t>delegation</a:t>
            </a:r>
            <a:r>
              <a:rPr lang="nl-BE" sz="1300" dirty="0"/>
              <a:t> of consent</a:t>
            </a:r>
            <a:endParaRPr sz="1300" dirty="0"/>
          </a:p>
        </p:txBody>
      </p:sp>
      <p:sp>
        <p:nvSpPr>
          <p:cNvPr id="288" name="Google Shape;288;p45"/>
          <p:cNvSpPr/>
          <p:nvPr/>
        </p:nvSpPr>
        <p:spPr>
          <a:xfrm>
            <a:off x="626950" y="963825"/>
            <a:ext cx="7739100" cy="421800"/>
          </a:xfrm>
          <a:prstGeom prst="rect">
            <a:avLst/>
          </a:prstGeom>
          <a:solidFill>
            <a:schemeClr val="accent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b="1"/>
              <a:t>Common data standard for “consent”</a:t>
            </a:r>
            <a:endParaRPr sz="1400" b="1" i="0" u="none" strike="noStrike" cap="none">
              <a:solidFill>
                <a:srgbClr val="000000"/>
              </a:solidFill>
              <a:latin typeface="Arial"/>
              <a:ea typeface="Arial"/>
              <a:cs typeface="Arial"/>
              <a:sym typeface="Arial"/>
            </a:endParaRPr>
          </a:p>
        </p:txBody>
      </p:sp>
      <p:sp>
        <p:nvSpPr>
          <p:cNvPr id="6" name="Google Shape;540;p83">
            <a:extLst>
              <a:ext uri="{FF2B5EF4-FFF2-40B4-BE49-F238E27FC236}">
                <a16:creationId xmlns:a16="http://schemas.microsoft.com/office/drawing/2014/main" id="{05CEAC47-0F91-4C80-890B-CF426698191C}"/>
              </a:ext>
            </a:extLst>
          </p:cNvPr>
          <p:cNvSpPr txBox="1"/>
          <p:nvPr/>
        </p:nvSpPr>
        <p:spPr>
          <a:xfrm>
            <a:off x="3123780" y="3473114"/>
            <a:ext cx="5954700" cy="1565014"/>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457200" lvl="0" indent="-311150" rtl="0">
              <a:lnSpc>
                <a:spcPct val="115000"/>
              </a:lnSpc>
              <a:spcBef>
                <a:spcPts val="0"/>
              </a:spcBef>
              <a:spcAft>
                <a:spcPts val="0"/>
              </a:spcAft>
              <a:buSzPts val="1300"/>
              <a:buChar char="●"/>
            </a:pPr>
            <a:r>
              <a:rPr lang="en-GB" sz="1300" dirty="0"/>
              <a:t>Co-creative trajectory for the development of an </a:t>
            </a:r>
            <a:r>
              <a:rPr lang="en-GB" sz="1300" b="1" dirty="0"/>
              <a:t>unequivocal data standard</a:t>
            </a:r>
            <a:r>
              <a:rPr lang="en-GB" sz="1300" dirty="0"/>
              <a:t> concerning core consent.</a:t>
            </a:r>
            <a:br>
              <a:rPr lang="nl-BE" sz="1300" dirty="0"/>
            </a:br>
            <a:endParaRPr sz="1300" dirty="0"/>
          </a:p>
          <a:p>
            <a:pPr marL="457200" lvl="0" indent="-311150" algn="just" rtl="0">
              <a:lnSpc>
                <a:spcPct val="115000"/>
              </a:lnSpc>
              <a:spcBef>
                <a:spcPts val="0"/>
              </a:spcBef>
              <a:spcAft>
                <a:spcPts val="0"/>
              </a:spcAft>
              <a:buSzPts val="1300"/>
              <a:buChar char="●"/>
            </a:pPr>
            <a:r>
              <a:rPr lang="en-GB" sz="1300" dirty="0"/>
              <a:t>Involving the </a:t>
            </a:r>
            <a:r>
              <a:rPr lang="en-GB" sz="1300" b="1" dirty="0"/>
              <a:t>main stakeholders </a:t>
            </a:r>
            <a:r>
              <a:rPr lang="en-GB" sz="1300" dirty="0"/>
              <a:t>(federal and regional authorities, local authorities, private organisations) in order to develop a data standard that is supported as broadly as possible</a:t>
            </a:r>
            <a:endParaRPr sz="1300" dirty="0"/>
          </a:p>
        </p:txBody>
      </p:sp>
      <p:sp>
        <p:nvSpPr>
          <p:cNvPr id="7" name="Google Shape;542;p83">
            <a:extLst>
              <a:ext uri="{FF2B5EF4-FFF2-40B4-BE49-F238E27FC236}">
                <a16:creationId xmlns:a16="http://schemas.microsoft.com/office/drawing/2014/main" id="{30FCE2D3-807B-44D1-ACEC-1FBD993DABAF}"/>
              </a:ext>
            </a:extLst>
          </p:cNvPr>
          <p:cNvSpPr/>
          <p:nvPr/>
        </p:nvSpPr>
        <p:spPr>
          <a:xfrm>
            <a:off x="3205243" y="3502808"/>
            <a:ext cx="392100" cy="325500"/>
          </a:xfrm>
          <a:prstGeom prst="star5">
            <a:avLst>
              <a:gd name="adj" fmla="val 19098"/>
              <a:gd name="hf" fmla="val 105146"/>
              <a:gd name="vf" fmla="val 1105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41;p83">
            <a:extLst>
              <a:ext uri="{FF2B5EF4-FFF2-40B4-BE49-F238E27FC236}">
                <a16:creationId xmlns:a16="http://schemas.microsoft.com/office/drawing/2014/main" id="{8410EB7E-6FB2-4890-8748-BFABEDBF7E7B}"/>
              </a:ext>
            </a:extLst>
          </p:cNvPr>
          <p:cNvCxnSpPr>
            <a:cxnSpLocks/>
            <a:stCxn id="6" idx="0"/>
          </p:cNvCxnSpPr>
          <p:nvPr/>
        </p:nvCxnSpPr>
        <p:spPr>
          <a:xfrm rot="16200000" flipV="1">
            <a:off x="4001399" y="1373382"/>
            <a:ext cx="1085039" cy="3114425"/>
          </a:xfrm>
          <a:prstGeom prst="bentConnector2">
            <a:avLst/>
          </a:prstGeom>
          <a:noFill/>
          <a:ln w="38100" cap="flat" cmpd="sng">
            <a:solidFill>
              <a:schemeClr val="dk2"/>
            </a:solidFill>
            <a:prstDash val="solid"/>
            <a:round/>
            <a:headEnd type="triangle" w="med" len="med"/>
            <a:tailEnd type="none" w="med" len="med"/>
          </a:ln>
        </p:spPr>
      </p:cxnSp>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TotalTime>
  <Words>1749</Words>
  <Application>Microsoft Office PowerPoint</Application>
  <PresentationFormat>On-screen Show (16:9)</PresentationFormat>
  <Paragraphs>275</Paragraphs>
  <Slides>42</Slides>
  <Notes>42</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42</vt:i4>
      </vt:variant>
    </vt:vector>
  </HeadingPairs>
  <TitlesOfParts>
    <vt:vector size="56" baseType="lpstr">
      <vt:lpstr>Proxima Nova</vt:lpstr>
      <vt:lpstr>Calibri</vt:lpstr>
      <vt:lpstr>Georgia</vt:lpstr>
      <vt:lpstr>Noto Sans Symbols</vt:lpstr>
      <vt:lpstr>Proxima Nova Extrabold</vt:lpstr>
      <vt:lpstr>Arial</vt:lpstr>
      <vt:lpstr>Courier New</vt:lpstr>
      <vt:lpstr>Proxima Nova Semibold</vt:lpstr>
      <vt:lpstr>Roboto</vt:lpstr>
      <vt:lpstr>4_Presentatie_verbeelding werkt - kopie</vt:lpstr>
      <vt:lpstr>4_Presentatie_verbeelding werkt - kopie</vt:lpstr>
      <vt:lpstr>4_Presentatie_verbeelding werkt - kopie</vt:lpstr>
      <vt:lpstr>4_Presentatie_verbeelding werkt - kopie</vt:lpstr>
      <vt:lpstr>5_Presentatie_verbeelding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Rationale for this trajectory and summary of the previous workshop</vt:lpstr>
      <vt:lpstr>PowerPoint Presentation</vt:lpstr>
      <vt:lpstr>PowerPoint Presentation</vt:lpstr>
      <vt:lpstr>PowerPoint Presentation</vt:lpstr>
      <vt:lpstr>Exercise 1: What are the relevant use cases?</vt:lpstr>
      <vt:lpstr>Exercise 2: What are the data (concepts) needed to support our use cases?</vt:lpstr>
      <vt:lpstr>Excercise 3: Which are the relevant data standards that should be taken into account?</vt:lpstr>
      <vt:lpstr>PowerPoint Presentation</vt:lpstr>
      <vt:lpstr>Scoping of core consent </vt:lpstr>
      <vt:lpstr>PowerPoint Presentation</vt:lpstr>
      <vt:lpstr>PowerPoint Presentation</vt:lpstr>
      <vt:lpstr>PowerPoint Presentation</vt:lpstr>
      <vt:lpstr>PowerPoint Presentation</vt:lpstr>
      <vt:lpstr>PowerPoint Presentation</vt:lpstr>
      <vt:lpstr>PowerPoint Presentation</vt:lpstr>
      <vt:lpstr>UML: main concepts </vt:lpstr>
      <vt:lpstr>PowerPoint Presentation</vt:lpstr>
      <vt:lpstr>Concepts or classes</vt:lpstr>
      <vt:lpstr>Relations</vt:lpstr>
      <vt:lpstr>Attributes</vt:lpstr>
      <vt:lpstr>Example: OSLO Organisation</vt:lpstr>
      <vt:lpstr>PowerPoint Presentation</vt:lpstr>
      <vt:lpstr>PowerPoint Presentation</vt:lpstr>
      <vt:lpstr>Discussing the draft model </vt:lpstr>
      <vt:lpstr>PowerPoint Presentation</vt:lpstr>
      <vt:lpstr>PowerPoint Presentation</vt:lpstr>
      <vt:lpstr>PowerPoint Presentation</vt:lpstr>
      <vt:lpstr>PowerPoint Presentation</vt:lpstr>
      <vt:lpstr>PowerPoint Presentation</vt:lpstr>
      <vt:lpstr>Q&amp;A </vt:lpstr>
      <vt:lpstr>PowerPoint Presentation</vt:lpstr>
      <vt:lpstr>Next steps </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Geamanu</dc:creator>
  <cp:lastModifiedBy>Michael Geamanu (BE)</cp:lastModifiedBy>
  <cp:revision>28</cp:revision>
  <dcterms:modified xsi:type="dcterms:W3CDTF">2021-11-05T13:01:05Z</dcterms:modified>
</cp:coreProperties>
</file>